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gif" ContentType="image/gif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54" r:id="rId3"/>
  </p:sldMasterIdLst>
  <p:notesMasterIdLst>
    <p:notesMasterId r:id="rId14"/>
  </p:notesMasterIdLst>
  <p:sldIdLst>
    <p:sldId id="259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64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5F00"/>
    <a:srgbClr val="4BBBB4"/>
    <a:srgbClr val="CCFF66"/>
    <a:srgbClr val="FFCC66"/>
    <a:srgbClr val="66FF33"/>
    <a:srgbClr val="F6AC2D"/>
    <a:srgbClr val="33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27102A9-8310-4765-A935-A1911B00CA55}" styleName="浅色样式 1 - 强调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8D230F3-CF80-4859-8CE7-A43EE81993B5}" styleName="浅色样式 1 - 强调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97" autoAdjust="0"/>
    <p:restoredTop sz="70306" autoAdjust="0"/>
  </p:normalViewPr>
  <p:slideViewPr>
    <p:cSldViewPr snapToGrid="0">
      <p:cViewPr varScale="1">
        <p:scale>
          <a:sx n="120" d="100"/>
          <a:sy n="120" d="100"/>
        </p:scale>
        <p:origin x="1472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jack/app/docs/files/&#20998;&#20139;/&#39038;&#38382;&#26234;&#33021;&#37197;&#30424;/&#39038;&#38382;&#26234;&#33021;&#37197;&#30424;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681918234785"/>
          <c:y val="0.0907908410199763"/>
          <c:w val="0.63320486726084"/>
          <c:h val="0.841979691875946"/>
        </c:manualLayout>
      </c:layout>
      <c:pieChart>
        <c:varyColors val="1"/>
        <c:ser>
          <c:idx val="0"/>
          <c:order val="0"/>
          <c:tx>
            <c:strRef>
              <c:f>Sheet3!$I$1</c:f>
              <c:strCache>
                <c:ptCount val="1"/>
                <c:pt idx="0">
                  <c:v>用户数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noFill/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Sheet3!$H$2:$H$6</c:f>
              <c:strCache>
                <c:ptCount val="5"/>
                <c:pt idx="0">
                  <c:v>1-10</c:v>
                </c:pt>
                <c:pt idx="1">
                  <c:v>10-20</c:v>
                </c:pt>
                <c:pt idx="2">
                  <c:v>20-30</c:v>
                </c:pt>
                <c:pt idx="3">
                  <c:v>30-40</c:v>
                </c:pt>
                <c:pt idx="4">
                  <c:v>&gt;40</c:v>
                </c:pt>
              </c:strCache>
            </c:strRef>
          </c:cat>
          <c:val>
            <c:numRef>
              <c:f>Sheet3!$I$2:$I$6</c:f>
              <c:numCache>
                <c:formatCode>General</c:formatCode>
                <c:ptCount val="5"/>
                <c:pt idx="0">
                  <c:v>2888.0</c:v>
                </c:pt>
                <c:pt idx="1">
                  <c:v>1246.0</c:v>
                </c:pt>
                <c:pt idx="2">
                  <c:v>1484.0</c:v>
                </c:pt>
                <c:pt idx="3">
                  <c:v>287.0</c:v>
                </c:pt>
                <c:pt idx="4">
                  <c:v>1149.0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89650291919936"/>
          <c:y val="0.0798600174978128"/>
          <c:w val="0.111222315964363"/>
          <c:h val="0.53062351659178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40FCA8-D470-6945-81D1-AC3A9F828C20}" type="doc">
      <dgm:prSet loTypeId="urn:microsoft.com/office/officeart/2005/8/layout/radial5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750603D-57C5-9542-8742-8093570D19C3}">
      <dgm:prSet phldrT="[文本]"/>
      <dgm:spPr/>
      <dgm:t>
        <a:bodyPr/>
        <a:lstStyle/>
        <a:p>
          <a:r>
            <a:rPr lang="zh-CN" altLang="en-US" dirty="0" smtClean="0"/>
            <a:t>用户行为</a:t>
          </a:r>
          <a:endParaRPr lang="zh-CN" altLang="en-US" dirty="0"/>
        </a:p>
      </dgm:t>
    </dgm:pt>
    <dgm:pt modelId="{ADF9BDA2-1DD0-2E40-B22D-212BA92BC17D}" type="parTrans" cxnId="{44A3A395-4F83-5448-AF22-889AF00E413D}">
      <dgm:prSet/>
      <dgm:spPr/>
      <dgm:t>
        <a:bodyPr/>
        <a:lstStyle/>
        <a:p>
          <a:endParaRPr lang="zh-CN" altLang="en-US"/>
        </a:p>
      </dgm:t>
    </dgm:pt>
    <dgm:pt modelId="{4E5A4A99-69FA-AD48-9768-FDC3F6D1EC9D}" type="sibTrans" cxnId="{44A3A395-4F83-5448-AF22-889AF00E413D}">
      <dgm:prSet/>
      <dgm:spPr/>
      <dgm:t>
        <a:bodyPr/>
        <a:lstStyle/>
        <a:p>
          <a:endParaRPr lang="zh-CN" altLang="en-US"/>
        </a:p>
      </dgm:t>
    </dgm:pt>
    <dgm:pt modelId="{3DE76CD8-1877-E04D-B040-35CA729AFB1D}">
      <dgm:prSet phldrT="[文本]"/>
      <dgm:spPr/>
      <dgm:t>
        <a:bodyPr/>
        <a:lstStyle/>
        <a:p>
          <a:r>
            <a:rPr lang="zh-CN" altLang="en-US" dirty="0" smtClean="0"/>
            <a:t>选房单</a:t>
          </a:r>
          <a:endParaRPr lang="zh-CN" altLang="en-US" dirty="0"/>
        </a:p>
      </dgm:t>
    </dgm:pt>
    <dgm:pt modelId="{F36BE791-49AB-964C-B704-12D89D759076}" type="parTrans" cxnId="{5F19F80D-155C-9D41-A97E-9ABF8FFF9D4F}">
      <dgm:prSet/>
      <dgm:spPr/>
      <dgm:t>
        <a:bodyPr/>
        <a:lstStyle/>
        <a:p>
          <a:endParaRPr lang="zh-CN" altLang="en-US"/>
        </a:p>
      </dgm:t>
    </dgm:pt>
    <dgm:pt modelId="{097AF3F9-3AF1-D64E-AD4E-6D468FACE0F8}" type="sibTrans" cxnId="{5F19F80D-155C-9D41-A97E-9ABF8FFF9D4F}">
      <dgm:prSet/>
      <dgm:spPr/>
      <dgm:t>
        <a:bodyPr/>
        <a:lstStyle/>
        <a:p>
          <a:endParaRPr lang="zh-CN" altLang="en-US"/>
        </a:p>
      </dgm:t>
    </dgm:pt>
    <dgm:pt modelId="{C5E4B15A-0961-6346-A92F-A19D2B579EB5}">
      <dgm:prSet phldrT="[文本]"/>
      <dgm:spPr/>
      <dgm:t>
        <a:bodyPr/>
        <a:lstStyle/>
        <a:p>
          <a:r>
            <a:rPr lang="zh-CN" altLang="en-US" dirty="0" smtClean="0"/>
            <a:t>收藏</a:t>
          </a:r>
          <a:endParaRPr lang="zh-CN" altLang="en-US" dirty="0"/>
        </a:p>
      </dgm:t>
    </dgm:pt>
    <dgm:pt modelId="{4C4E4510-A16C-4241-A86B-75B15EFAC7E7}" type="parTrans" cxnId="{BEF4BAC9-B5D6-0D4D-950C-290E2B50BF71}">
      <dgm:prSet/>
      <dgm:spPr/>
      <dgm:t>
        <a:bodyPr/>
        <a:lstStyle/>
        <a:p>
          <a:endParaRPr lang="zh-CN" altLang="en-US"/>
        </a:p>
      </dgm:t>
    </dgm:pt>
    <dgm:pt modelId="{B331FF74-C515-CF4C-8945-D193E53FEDE2}" type="sibTrans" cxnId="{BEF4BAC9-B5D6-0D4D-950C-290E2B50BF71}">
      <dgm:prSet/>
      <dgm:spPr/>
      <dgm:t>
        <a:bodyPr/>
        <a:lstStyle/>
        <a:p>
          <a:endParaRPr lang="zh-CN" altLang="en-US"/>
        </a:p>
      </dgm:t>
    </dgm:pt>
    <dgm:pt modelId="{D2BBFCB8-A76A-8143-8B7C-629BCDE09F67}">
      <dgm:prSet phldrT="[文本]"/>
      <dgm:spPr/>
      <dgm:t>
        <a:bodyPr/>
        <a:lstStyle/>
        <a:p>
          <a:r>
            <a:rPr lang="zh-CN" altLang="en-US" dirty="0" smtClean="0"/>
            <a:t>筛选</a:t>
          </a:r>
          <a:endParaRPr lang="zh-CN" altLang="en-US" dirty="0"/>
        </a:p>
      </dgm:t>
    </dgm:pt>
    <dgm:pt modelId="{B02AFC53-6631-CA40-B058-1E7F8DDF6C9C}" type="parTrans" cxnId="{7497D098-5A55-FF4B-B29D-33E1E1ACE043}">
      <dgm:prSet/>
      <dgm:spPr/>
      <dgm:t>
        <a:bodyPr/>
        <a:lstStyle/>
        <a:p>
          <a:endParaRPr lang="zh-CN" altLang="en-US"/>
        </a:p>
      </dgm:t>
    </dgm:pt>
    <dgm:pt modelId="{DAC5C73E-32F1-DF4C-9CC2-50CFC664F234}" type="sibTrans" cxnId="{7497D098-5A55-FF4B-B29D-33E1E1ACE043}">
      <dgm:prSet/>
      <dgm:spPr/>
      <dgm:t>
        <a:bodyPr/>
        <a:lstStyle/>
        <a:p>
          <a:endParaRPr lang="zh-CN" altLang="en-US"/>
        </a:p>
      </dgm:t>
    </dgm:pt>
    <dgm:pt modelId="{5CA8E44A-724C-774D-B69C-3E84409C69BD}">
      <dgm:prSet phldrT="[文本]"/>
      <dgm:spPr/>
      <dgm:t>
        <a:bodyPr/>
        <a:lstStyle/>
        <a:p>
          <a:r>
            <a:rPr lang="zh-CN" altLang="en-US" dirty="0" smtClean="0"/>
            <a:t>连接</a:t>
          </a:r>
          <a:endParaRPr lang="zh-CN" altLang="en-US" dirty="0"/>
        </a:p>
      </dgm:t>
    </dgm:pt>
    <dgm:pt modelId="{5BC05D75-ABA7-3F43-BCCF-9CF699E64D1E}" type="parTrans" cxnId="{2017D646-B94C-6641-A6DC-1E9D284A503F}">
      <dgm:prSet/>
      <dgm:spPr/>
      <dgm:t>
        <a:bodyPr/>
        <a:lstStyle/>
        <a:p>
          <a:endParaRPr lang="zh-CN" altLang="en-US"/>
        </a:p>
      </dgm:t>
    </dgm:pt>
    <dgm:pt modelId="{369474C9-FD78-6244-91B2-7B2608AF8E94}" type="sibTrans" cxnId="{2017D646-B94C-6641-A6DC-1E9D284A503F}">
      <dgm:prSet/>
      <dgm:spPr/>
      <dgm:t>
        <a:bodyPr/>
        <a:lstStyle/>
        <a:p>
          <a:endParaRPr lang="zh-CN" altLang="en-US"/>
        </a:p>
      </dgm:t>
    </dgm:pt>
    <dgm:pt modelId="{6A6C2F2F-DB38-B045-8ADB-E8C01D5C3BC5}">
      <dgm:prSet/>
      <dgm:spPr/>
      <dgm:t>
        <a:bodyPr/>
        <a:lstStyle/>
        <a:p>
          <a:r>
            <a:rPr lang="zh-CN" altLang="en-US" dirty="0" smtClean="0"/>
            <a:t>浏览</a:t>
          </a:r>
          <a:endParaRPr lang="zh-CN" altLang="en-US" dirty="0"/>
        </a:p>
      </dgm:t>
    </dgm:pt>
    <dgm:pt modelId="{C04535E7-66F0-1748-85F1-6657A9EC091D}" type="parTrans" cxnId="{4B6B0C58-54EA-8B4F-AD5D-DE5ABC9247F4}">
      <dgm:prSet/>
      <dgm:spPr/>
      <dgm:t>
        <a:bodyPr/>
        <a:lstStyle/>
        <a:p>
          <a:endParaRPr lang="zh-CN" altLang="en-US"/>
        </a:p>
      </dgm:t>
    </dgm:pt>
    <dgm:pt modelId="{F870B2FD-DDD2-7F44-8EAC-073A3E2A67CC}" type="sibTrans" cxnId="{4B6B0C58-54EA-8B4F-AD5D-DE5ABC9247F4}">
      <dgm:prSet/>
      <dgm:spPr/>
      <dgm:t>
        <a:bodyPr/>
        <a:lstStyle/>
        <a:p>
          <a:endParaRPr lang="zh-CN" altLang="en-US"/>
        </a:p>
      </dgm:t>
    </dgm:pt>
    <dgm:pt modelId="{AA817F6D-5622-FE47-A01A-9FE2290875DA}">
      <dgm:prSet/>
      <dgm:spPr/>
      <dgm:t>
        <a:bodyPr/>
        <a:lstStyle/>
        <a:p>
          <a:r>
            <a:rPr lang="zh-CN" altLang="en-US" smtClean="0"/>
            <a:t>带看</a:t>
          </a:r>
          <a:endParaRPr lang="zh-CN" altLang="en-US"/>
        </a:p>
      </dgm:t>
    </dgm:pt>
    <dgm:pt modelId="{67830DD9-EDBB-DB44-BAEB-68045973B048}" type="parTrans" cxnId="{BFF7BDC8-940D-0C43-9447-1FD7FB019B37}">
      <dgm:prSet/>
      <dgm:spPr/>
      <dgm:t>
        <a:bodyPr/>
        <a:lstStyle/>
        <a:p>
          <a:endParaRPr lang="zh-CN" altLang="en-US"/>
        </a:p>
      </dgm:t>
    </dgm:pt>
    <dgm:pt modelId="{204EDE3F-18BF-BB4E-B653-F0BB51850475}" type="sibTrans" cxnId="{BFF7BDC8-940D-0C43-9447-1FD7FB019B37}">
      <dgm:prSet/>
      <dgm:spPr/>
      <dgm:t>
        <a:bodyPr/>
        <a:lstStyle/>
        <a:p>
          <a:endParaRPr lang="zh-CN" altLang="en-US"/>
        </a:p>
      </dgm:t>
    </dgm:pt>
    <dgm:pt modelId="{D25F0A9E-BCCA-C449-BFEC-3CB60DD40D08}">
      <dgm:prSet/>
      <dgm:spPr/>
      <dgm:t>
        <a:bodyPr/>
        <a:lstStyle/>
        <a:p>
          <a:r>
            <a:rPr lang="zh-CN" altLang="en-US" dirty="0" smtClean="0"/>
            <a:t>搜索</a:t>
          </a:r>
          <a:endParaRPr lang="zh-CN" altLang="en-US" dirty="0"/>
        </a:p>
      </dgm:t>
    </dgm:pt>
    <dgm:pt modelId="{A60654AA-3638-5342-8B18-24AAF551EBF5}" type="parTrans" cxnId="{29135FA2-3942-7D4C-891D-839D85BAE387}">
      <dgm:prSet/>
      <dgm:spPr/>
      <dgm:t>
        <a:bodyPr/>
        <a:lstStyle/>
        <a:p>
          <a:endParaRPr lang="zh-CN" altLang="en-US"/>
        </a:p>
      </dgm:t>
    </dgm:pt>
    <dgm:pt modelId="{7371F344-D188-1940-8977-59E353C17C33}" type="sibTrans" cxnId="{29135FA2-3942-7D4C-891D-839D85BAE387}">
      <dgm:prSet/>
      <dgm:spPr/>
      <dgm:t>
        <a:bodyPr/>
        <a:lstStyle/>
        <a:p>
          <a:endParaRPr lang="zh-CN" altLang="en-US"/>
        </a:p>
      </dgm:t>
    </dgm:pt>
    <dgm:pt modelId="{76560FDA-1F86-BE45-84C9-F39130805516}" type="pres">
      <dgm:prSet presAssocID="{5B40FCA8-D470-6945-81D1-AC3A9F828C20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E4D41A5F-E2C2-B74A-9093-0AA7E8EACAA0}" type="pres">
      <dgm:prSet presAssocID="{0750603D-57C5-9542-8742-8093570D19C3}" presName="centerShape" presStyleLbl="node0" presStyleIdx="0" presStyleCnt="1"/>
      <dgm:spPr/>
      <dgm:t>
        <a:bodyPr/>
        <a:lstStyle/>
        <a:p>
          <a:endParaRPr lang="zh-CN" altLang="en-US"/>
        </a:p>
      </dgm:t>
    </dgm:pt>
    <dgm:pt modelId="{AB07AF9B-2FB2-104B-98E0-3259D39AF78D}" type="pres">
      <dgm:prSet presAssocID="{F36BE791-49AB-964C-B704-12D89D759076}" presName="parTrans" presStyleLbl="sibTrans2D1" presStyleIdx="0" presStyleCnt="7"/>
      <dgm:spPr/>
      <dgm:t>
        <a:bodyPr/>
        <a:lstStyle/>
        <a:p>
          <a:endParaRPr lang="zh-CN" altLang="en-US"/>
        </a:p>
      </dgm:t>
    </dgm:pt>
    <dgm:pt modelId="{402FE2A9-7D2E-7248-A9AC-67221D5EB3A7}" type="pres">
      <dgm:prSet presAssocID="{F36BE791-49AB-964C-B704-12D89D759076}" presName="connectorText" presStyleLbl="sibTrans2D1" presStyleIdx="0" presStyleCnt="7"/>
      <dgm:spPr/>
      <dgm:t>
        <a:bodyPr/>
        <a:lstStyle/>
        <a:p>
          <a:endParaRPr lang="zh-CN" altLang="en-US"/>
        </a:p>
      </dgm:t>
    </dgm:pt>
    <dgm:pt modelId="{62742322-13AC-F34C-A485-5ED57218B790}" type="pres">
      <dgm:prSet presAssocID="{3DE76CD8-1877-E04D-B040-35CA729AFB1D}" presName="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4C4B229-0EBB-3C48-A1C8-1FB9931B1719}" type="pres">
      <dgm:prSet presAssocID="{A60654AA-3638-5342-8B18-24AAF551EBF5}" presName="parTrans" presStyleLbl="sibTrans2D1" presStyleIdx="1" presStyleCnt="7"/>
      <dgm:spPr/>
      <dgm:t>
        <a:bodyPr/>
        <a:lstStyle/>
        <a:p>
          <a:endParaRPr lang="zh-CN" altLang="en-US"/>
        </a:p>
      </dgm:t>
    </dgm:pt>
    <dgm:pt modelId="{996637B6-D246-B340-8339-E6A25ACB4477}" type="pres">
      <dgm:prSet presAssocID="{A60654AA-3638-5342-8B18-24AAF551EBF5}" presName="connectorText" presStyleLbl="sibTrans2D1" presStyleIdx="1" presStyleCnt="7"/>
      <dgm:spPr/>
      <dgm:t>
        <a:bodyPr/>
        <a:lstStyle/>
        <a:p>
          <a:endParaRPr lang="zh-CN" altLang="en-US"/>
        </a:p>
      </dgm:t>
    </dgm:pt>
    <dgm:pt modelId="{6B523A05-4D23-E242-9D40-9BA8EE3C5801}" type="pres">
      <dgm:prSet presAssocID="{D25F0A9E-BCCA-C449-BFEC-3CB60DD40D08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C1F6810-2BCF-9A42-BAA0-83017C7FF5B3}" type="pres">
      <dgm:prSet presAssocID="{C04535E7-66F0-1748-85F1-6657A9EC091D}" presName="parTrans" presStyleLbl="sibTrans2D1" presStyleIdx="2" presStyleCnt="7"/>
      <dgm:spPr/>
      <dgm:t>
        <a:bodyPr/>
        <a:lstStyle/>
        <a:p>
          <a:endParaRPr lang="zh-CN" altLang="en-US"/>
        </a:p>
      </dgm:t>
    </dgm:pt>
    <dgm:pt modelId="{AB94FCD6-5AC4-CB45-9D72-D60758A5D206}" type="pres">
      <dgm:prSet presAssocID="{C04535E7-66F0-1748-85F1-6657A9EC091D}" presName="connectorText" presStyleLbl="sibTrans2D1" presStyleIdx="2" presStyleCnt="7"/>
      <dgm:spPr/>
      <dgm:t>
        <a:bodyPr/>
        <a:lstStyle/>
        <a:p>
          <a:endParaRPr lang="zh-CN" altLang="en-US"/>
        </a:p>
      </dgm:t>
    </dgm:pt>
    <dgm:pt modelId="{5CDA0DB0-EA65-CD4B-AB68-F34BD3CBCEA2}" type="pres">
      <dgm:prSet presAssocID="{6A6C2F2F-DB38-B045-8ADB-E8C01D5C3BC5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EFDBC67-8EBE-2548-90A6-D10871072290}" type="pres">
      <dgm:prSet presAssocID="{4C4E4510-A16C-4241-A86B-75B15EFAC7E7}" presName="parTrans" presStyleLbl="sibTrans2D1" presStyleIdx="3" presStyleCnt="7"/>
      <dgm:spPr/>
      <dgm:t>
        <a:bodyPr/>
        <a:lstStyle/>
        <a:p>
          <a:endParaRPr lang="zh-CN" altLang="en-US"/>
        </a:p>
      </dgm:t>
    </dgm:pt>
    <dgm:pt modelId="{F331D450-3B6E-BB43-B77F-832BF7BEE2F2}" type="pres">
      <dgm:prSet presAssocID="{4C4E4510-A16C-4241-A86B-75B15EFAC7E7}" presName="connectorText" presStyleLbl="sibTrans2D1" presStyleIdx="3" presStyleCnt="7"/>
      <dgm:spPr/>
      <dgm:t>
        <a:bodyPr/>
        <a:lstStyle/>
        <a:p>
          <a:endParaRPr lang="zh-CN" altLang="en-US"/>
        </a:p>
      </dgm:t>
    </dgm:pt>
    <dgm:pt modelId="{C2B3A751-C271-7E43-AEBF-DD63A53D9A9B}" type="pres">
      <dgm:prSet presAssocID="{C5E4B15A-0961-6346-A92F-A19D2B579EB5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6F1C979-20B9-504B-91C6-AD2A24661831}" type="pres">
      <dgm:prSet presAssocID="{B02AFC53-6631-CA40-B058-1E7F8DDF6C9C}" presName="parTrans" presStyleLbl="sibTrans2D1" presStyleIdx="4" presStyleCnt="7"/>
      <dgm:spPr/>
      <dgm:t>
        <a:bodyPr/>
        <a:lstStyle/>
        <a:p>
          <a:endParaRPr lang="zh-CN" altLang="en-US"/>
        </a:p>
      </dgm:t>
    </dgm:pt>
    <dgm:pt modelId="{0F299C2D-8372-FA41-90B5-9110FAA13EA3}" type="pres">
      <dgm:prSet presAssocID="{B02AFC53-6631-CA40-B058-1E7F8DDF6C9C}" presName="connectorText" presStyleLbl="sibTrans2D1" presStyleIdx="4" presStyleCnt="7"/>
      <dgm:spPr/>
      <dgm:t>
        <a:bodyPr/>
        <a:lstStyle/>
        <a:p>
          <a:endParaRPr lang="zh-CN" altLang="en-US"/>
        </a:p>
      </dgm:t>
    </dgm:pt>
    <dgm:pt modelId="{582EC6FE-8740-3F47-ADF0-0E2863560875}" type="pres">
      <dgm:prSet presAssocID="{D2BBFCB8-A76A-8143-8B7C-629BCDE09F67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96EB2A0-0109-2C47-B738-75AB68D46109}" type="pres">
      <dgm:prSet presAssocID="{5BC05D75-ABA7-3F43-BCCF-9CF699E64D1E}" presName="parTrans" presStyleLbl="sibTrans2D1" presStyleIdx="5" presStyleCnt="7"/>
      <dgm:spPr/>
      <dgm:t>
        <a:bodyPr/>
        <a:lstStyle/>
        <a:p>
          <a:endParaRPr lang="zh-CN" altLang="en-US"/>
        </a:p>
      </dgm:t>
    </dgm:pt>
    <dgm:pt modelId="{ED28AF32-D27E-FE4D-BD33-6BFAF62CF0B0}" type="pres">
      <dgm:prSet presAssocID="{5BC05D75-ABA7-3F43-BCCF-9CF699E64D1E}" presName="connectorText" presStyleLbl="sibTrans2D1" presStyleIdx="5" presStyleCnt="7"/>
      <dgm:spPr/>
      <dgm:t>
        <a:bodyPr/>
        <a:lstStyle/>
        <a:p>
          <a:endParaRPr lang="zh-CN" altLang="en-US"/>
        </a:p>
      </dgm:t>
    </dgm:pt>
    <dgm:pt modelId="{4EA74B13-ACA6-6847-BED2-855B8E1314FC}" type="pres">
      <dgm:prSet presAssocID="{5CA8E44A-724C-774D-B69C-3E84409C69BD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E13BE0F-3DCD-E343-AA95-6D63701CA586}" type="pres">
      <dgm:prSet presAssocID="{67830DD9-EDBB-DB44-BAEB-68045973B048}" presName="parTrans" presStyleLbl="sibTrans2D1" presStyleIdx="6" presStyleCnt="7"/>
      <dgm:spPr/>
      <dgm:t>
        <a:bodyPr/>
        <a:lstStyle/>
        <a:p>
          <a:endParaRPr lang="zh-CN" altLang="en-US"/>
        </a:p>
      </dgm:t>
    </dgm:pt>
    <dgm:pt modelId="{A68BABD9-0153-A949-9C62-C480BFFDE23A}" type="pres">
      <dgm:prSet presAssocID="{67830DD9-EDBB-DB44-BAEB-68045973B048}" presName="connectorText" presStyleLbl="sibTrans2D1" presStyleIdx="6" presStyleCnt="7"/>
      <dgm:spPr/>
      <dgm:t>
        <a:bodyPr/>
        <a:lstStyle/>
        <a:p>
          <a:endParaRPr lang="zh-CN" altLang="en-US"/>
        </a:p>
      </dgm:t>
    </dgm:pt>
    <dgm:pt modelId="{D5C394C3-8EF1-E749-A305-C1D3CA2E2432}" type="pres">
      <dgm:prSet presAssocID="{AA817F6D-5622-FE47-A01A-9FE2290875DA}" presName="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6D93A69D-4207-5C49-8E7D-527841483C9F}" type="presOf" srcId="{5BC05D75-ABA7-3F43-BCCF-9CF699E64D1E}" destId="{396EB2A0-0109-2C47-B738-75AB68D46109}" srcOrd="0" destOrd="0" presId="urn:microsoft.com/office/officeart/2005/8/layout/radial5"/>
    <dgm:cxn modelId="{44D29136-B2F6-5A42-BFCC-52B8D5C6D40B}" type="presOf" srcId="{4C4E4510-A16C-4241-A86B-75B15EFAC7E7}" destId="{4EFDBC67-8EBE-2548-90A6-D10871072290}" srcOrd="0" destOrd="0" presId="urn:microsoft.com/office/officeart/2005/8/layout/radial5"/>
    <dgm:cxn modelId="{BEF4BAC9-B5D6-0D4D-950C-290E2B50BF71}" srcId="{0750603D-57C5-9542-8742-8093570D19C3}" destId="{C5E4B15A-0961-6346-A92F-A19D2B579EB5}" srcOrd="3" destOrd="0" parTransId="{4C4E4510-A16C-4241-A86B-75B15EFAC7E7}" sibTransId="{B331FF74-C515-CF4C-8945-D193E53FEDE2}"/>
    <dgm:cxn modelId="{F7F16F3B-7EBA-6946-BC19-2502C06B58FB}" type="presOf" srcId="{A60654AA-3638-5342-8B18-24AAF551EBF5}" destId="{996637B6-D246-B340-8339-E6A25ACB4477}" srcOrd="1" destOrd="0" presId="urn:microsoft.com/office/officeart/2005/8/layout/radial5"/>
    <dgm:cxn modelId="{5F19F80D-155C-9D41-A97E-9ABF8FFF9D4F}" srcId="{0750603D-57C5-9542-8742-8093570D19C3}" destId="{3DE76CD8-1877-E04D-B040-35CA729AFB1D}" srcOrd="0" destOrd="0" parTransId="{F36BE791-49AB-964C-B704-12D89D759076}" sibTransId="{097AF3F9-3AF1-D64E-AD4E-6D468FACE0F8}"/>
    <dgm:cxn modelId="{29135FA2-3942-7D4C-891D-839D85BAE387}" srcId="{0750603D-57C5-9542-8742-8093570D19C3}" destId="{D25F0A9E-BCCA-C449-BFEC-3CB60DD40D08}" srcOrd="1" destOrd="0" parTransId="{A60654AA-3638-5342-8B18-24AAF551EBF5}" sibTransId="{7371F344-D188-1940-8977-59E353C17C33}"/>
    <dgm:cxn modelId="{04BEC7A6-EDC1-DE44-9E5D-06E2C643017A}" type="presOf" srcId="{4C4E4510-A16C-4241-A86B-75B15EFAC7E7}" destId="{F331D450-3B6E-BB43-B77F-832BF7BEE2F2}" srcOrd="1" destOrd="0" presId="urn:microsoft.com/office/officeart/2005/8/layout/radial5"/>
    <dgm:cxn modelId="{A1FB9112-4D9C-1649-8167-E5A9718B3CAE}" type="presOf" srcId="{C5E4B15A-0961-6346-A92F-A19D2B579EB5}" destId="{C2B3A751-C271-7E43-AEBF-DD63A53D9A9B}" srcOrd="0" destOrd="0" presId="urn:microsoft.com/office/officeart/2005/8/layout/radial5"/>
    <dgm:cxn modelId="{C4E517B1-FC54-3C4E-BAEE-39BF02E2A0A3}" type="presOf" srcId="{5BC05D75-ABA7-3F43-BCCF-9CF699E64D1E}" destId="{ED28AF32-D27E-FE4D-BD33-6BFAF62CF0B0}" srcOrd="1" destOrd="0" presId="urn:microsoft.com/office/officeart/2005/8/layout/radial5"/>
    <dgm:cxn modelId="{A073741D-3269-844A-B736-0FA51CFF40F4}" type="presOf" srcId="{B02AFC53-6631-CA40-B058-1E7F8DDF6C9C}" destId="{0F299C2D-8372-FA41-90B5-9110FAA13EA3}" srcOrd="1" destOrd="0" presId="urn:microsoft.com/office/officeart/2005/8/layout/radial5"/>
    <dgm:cxn modelId="{7497D098-5A55-FF4B-B29D-33E1E1ACE043}" srcId="{0750603D-57C5-9542-8742-8093570D19C3}" destId="{D2BBFCB8-A76A-8143-8B7C-629BCDE09F67}" srcOrd="4" destOrd="0" parTransId="{B02AFC53-6631-CA40-B058-1E7F8DDF6C9C}" sibTransId="{DAC5C73E-32F1-DF4C-9CC2-50CFC664F234}"/>
    <dgm:cxn modelId="{44A3A395-4F83-5448-AF22-889AF00E413D}" srcId="{5B40FCA8-D470-6945-81D1-AC3A9F828C20}" destId="{0750603D-57C5-9542-8742-8093570D19C3}" srcOrd="0" destOrd="0" parTransId="{ADF9BDA2-1DD0-2E40-B22D-212BA92BC17D}" sibTransId="{4E5A4A99-69FA-AD48-9768-FDC3F6D1EC9D}"/>
    <dgm:cxn modelId="{7A96E7EF-CF85-0042-AC71-B417703A5697}" type="presOf" srcId="{C04535E7-66F0-1748-85F1-6657A9EC091D}" destId="{CC1F6810-2BCF-9A42-BAA0-83017C7FF5B3}" srcOrd="0" destOrd="0" presId="urn:microsoft.com/office/officeart/2005/8/layout/radial5"/>
    <dgm:cxn modelId="{8C60E934-8708-2349-8972-41792DC36857}" type="presOf" srcId="{6A6C2F2F-DB38-B045-8ADB-E8C01D5C3BC5}" destId="{5CDA0DB0-EA65-CD4B-AB68-F34BD3CBCEA2}" srcOrd="0" destOrd="0" presId="urn:microsoft.com/office/officeart/2005/8/layout/radial5"/>
    <dgm:cxn modelId="{C116DA2E-DC77-CC4D-B023-29C28F62AF9E}" type="presOf" srcId="{3DE76CD8-1877-E04D-B040-35CA729AFB1D}" destId="{62742322-13AC-F34C-A485-5ED57218B790}" srcOrd="0" destOrd="0" presId="urn:microsoft.com/office/officeart/2005/8/layout/radial5"/>
    <dgm:cxn modelId="{DC38CE20-3949-6E47-BC5E-2A71D3F1D8C5}" type="presOf" srcId="{D2BBFCB8-A76A-8143-8B7C-629BCDE09F67}" destId="{582EC6FE-8740-3F47-ADF0-0E2863560875}" srcOrd="0" destOrd="0" presId="urn:microsoft.com/office/officeart/2005/8/layout/radial5"/>
    <dgm:cxn modelId="{2F61A585-1CD1-8E48-9B87-BD78D81CA7F9}" type="presOf" srcId="{C04535E7-66F0-1748-85F1-6657A9EC091D}" destId="{AB94FCD6-5AC4-CB45-9D72-D60758A5D206}" srcOrd="1" destOrd="0" presId="urn:microsoft.com/office/officeart/2005/8/layout/radial5"/>
    <dgm:cxn modelId="{4B6B0C58-54EA-8B4F-AD5D-DE5ABC9247F4}" srcId="{0750603D-57C5-9542-8742-8093570D19C3}" destId="{6A6C2F2F-DB38-B045-8ADB-E8C01D5C3BC5}" srcOrd="2" destOrd="0" parTransId="{C04535E7-66F0-1748-85F1-6657A9EC091D}" sibTransId="{F870B2FD-DDD2-7F44-8EAC-073A3E2A67CC}"/>
    <dgm:cxn modelId="{6CB5F1B2-DBF5-174F-8701-3A012D7A56A5}" type="presOf" srcId="{F36BE791-49AB-964C-B704-12D89D759076}" destId="{402FE2A9-7D2E-7248-A9AC-67221D5EB3A7}" srcOrd="1" destOrd="0" presId="urn:microsoft.com/office/officeart/2005/8/layout/radial5"/>
    <dgm:cxn modelId="{F4B31F7A-CEC1-2142-8A6F-3100A17859EC}" type="presOf" srcId="{0750603D-57C5-9542-8742-8093570D19C3}" destId="{E4D41A5F-E2C2-B74A-9093-0AA7E8EACAA0}" srcOrd="0" destOrd="0" presId="urn:microsoft.com/office/officeart/2005/8/layout/radial5"/>
    <dgm:cxn modelId="{CB40100E-0B6F-2B42-AEEC-06D629C1CB30}" type="presOf" srcId="{D25F0A9E-BCCA-C449-BFEC-3CB60DD40D08}" destId="{6B523A05-4D23-E242-9D40-9BA8EE3C5801}" srcOrd="0" destOrd="0" presId="urn:microsoft.com/office/officeart/2005/8/layout/radial5"/>
    <dgm:cxn modelId="{1232A844-A4B8-1B40-8C32-0056662DB8E9}" type="presOf" srcId="{AA817F6D-5622-FE47-A01A-9FE2290875DA}" destId="{D5C394C3-8EF1-E749-A305-C1D3CA2E2432}" srcOrd="0" destOrd="0" presId="urn:microsoft.com/office/officeart/2005/8/layout/radial5"/>
    <dgm:cxn modelId="{62EE99C4-4478-1A48-BB0B-F2C7CECF01C1}" type="presOf" srcId="{F36BE791-49AB-964C-B704-12D89D759076}" destId="{AB07AF9B-2FB2-104B-98E0-3259D39AF78D}" srcOrd="0" destOrd="0" presId="urn:microsoft.com/office/officeart/2005/8/layout/radial5"/>
    <dgm:cxn modelId="{DE5C0D21-E608-B149-ACAB-FF1501D8D599}" type="presOf" srcId="{B02AFC53-6631-CA40-B058-1E7F8DDF6C9C}" destId="{46F1C979-20B9-504B-91C6-AD2A24661831}" srcOrd="0" destOrd="0" presId="urn:microsoft.com/office/officeart/2005/8/layout/radial5"/>
    <dgm:cxn modelId="{71DF6F2E-3E72-1F42-AE57-7BC85B4124FF}" type="presOf" srcId="{5CA8E44A-724C-774D-B69C-3E84409C69BD}" destId="{4EA74B13-ACA6-6847-BED2-855B8E1314FC}" srcOrd="0" destOrd="0" presId="urn:microsoft.com/office/officeart/2005/8/layout/radial5"/>
    <dgm:cxn modelId="{85EC308C-0409-E64F-A4AB-40A76F225BAC}" type="presOf" srcId="{5B40FCA8-D470-6945-81D1-AC3A9F828C20}" destId="{76560FDA-1F86-BE45-84C9-F39130805516}" srcOrd="0" destOrd="0" presId="urn:microsoft.com/office/officeart/2005/8/layout/radial5"/>
    <dgm:cxn modelId="{AF6D2FBE-9A00-E84E-8B35-52278989804F}" type="presOf" srcId="{67830DD9-EDBB-DB44-BAEB-68045973B048}" destId="{A68BABD9-0153-A949-9C62-C480BFFDE23A}" srcOrd="1" destOrd="0" presId="urn:microsoft.com/office/officeart/2005/8/layout/radial5"/>
    <dgm:cxn modelId="{2017D646-B94C-6641-A6DC-1E9D284A503F}" srcId="{0750603D-57C5-9542-8742-8093570D19C3}" destId="{5CA8E44A-724C-774D-B69C-3E84409C69BD}" srcOrd="5" destOrd="0" parTransId="{5BC05D75-ABA7-3F43-BCCF-9CF699E64D1E}" sibTransId="{369474C9-FD78-6244-91B2-7B2608AF8E94}"/>
    <dgm:cxn modelId="{BFF7BDC8-940D-0C43-9447-1FD7FB019B37}" srcId="{0750603D-57C5-9542-8742-8093570D19C3}" destId="{AA817F6D-5622-FE47-A01A-9FE2290875DA}" srcOrd="6" destOrd="0" parTransId="{67830DD9-EDBB-DB44-BAEB-68045973B048}" sibTransId="{204EDE3F-18BF-BB4E-B653-F0BB51850475}"/>
    <dgm:cxn modelId="{FB3F0AD4-70F0-F74D-8F56-551CEF4BFD5B}" type="presOf" srcId="{A60654AA-3638-5342-8B18-24AAF551EBF5}" destId="{74C4B229-0EBB-3C48-A1C8-1FB9931B1719}" srcOrd="0" destOrd="0" presId="urn:microsoft.com/office/officeart/2005/8/layout/radial5"/>
    <dgm:cxn modelId="{98C61189-8180-5146-B3A1-62AFE5FE1E0C}" type="presOf" srcId="{67830DD9-EDBB-DB44-BAEB-68045973B048}" destId="{1E13BE0F-3DCD-E343-AA95-6D63701CA586}" srcOrd="0" destOrd="0" presId="urn:microsoft.com/office/officeart/2005/8/layout/radial5"/>
    <dgm:cxn modelId="{1C24FAA3-0054-1347-9985-9E6115BDC208}" type="presParOf" srcId="{76560FDA-1F86-BE45-84C9-F39130805516}" destId="{E4D41A5F-E2C2-B74A-9093-0AA7E8EACAA0}" srcOrd="0" destOrd="0" presId="urn:microsoft.com/office/officeart/2005/8/layout/radial5"/>
    <dgm:cxn modelId="{F94C7985-3A99-AF48-B431-A8764A98E574}" type="presParOf" srcId="{76560FDA-1F86-BE45-84C9-F39130805516}" destId="{AB07AF9B-2FB2-104B-98E0-3259D39AF78D}" srcOrd="1" destOrd="0" presId="urn:microsoft.com/office/officeart/2005/8/layout/radial5"/>
    <dgm:cxn modelId="{5CAC43CB-3ACB-B048-835F-6F12844FF7F0}" type="presParOf" srcId="{AB07AF9B-2FB2-104B-98E0-3259D39AF78D}" destId="{402FE2A9-7D2E-7248-A9AC-67221D5EB3A7}" srcOrd="0" destOrd="0" presId="urn:microsoft.com/office/officeart/2005/8/layout/radial5"/>
    <dgm:cxn modelId="{5F64BE9E-5803-0143-A2A6-080529AAA7EF}" type="presParOf" srcId="{76560FDA-1F86-BE45-84C9-F39130805516}" destId="{62742322-13AC-F34C-A485-5ED57218B790}" srcOrd="2" destOrd="0" presId="urn:microsoft.com/office/officeart/2005/8/layout/radial5"/>
    <dgm:cxn modelId="{1E201F03-4C7B-084E-9D0B-0030296168D4}" type="presParOf" srcId="{76560FDA-1F86-BE45-84C9-F39130805516}" destId="{74C4B229-0EBB-3C48-A1C8-1FB9931B1719}" srcOrd="3" destOrd="0" presId="urn:microsoft.com/office/officeart/2005/8/layout/radial5"/>
    <dgm:cxn modelId="{3F1E3128-9357-1E45-BD6B-562A84ABC157}" type="presParOf" srcId="{74C4B229-0EBB-3C48-A1C8-1FB9931B1719}" destId="{996637B6-D246-B340-8339-E6A25ACB4477}" srcOrd="0" destOrd="0" presId="urn:microsoft.com/office/officeart/2005/8/layout/radial5"/>
    <dgm:cxn modelId="{515EE9E9-E30C-E549-8053-2375241F1D61}" type="presParOf" srcId="{76560FDA-1F86-BE45-84C9-F39130805516}" destId="{6B523A05-4D23-E242-9D40-9BA8EE3C5801}" srcOrd="4" destOrd="0" presId="urn:microsoft.com/office/officeart/2005/8/layout/radial5"/>
    <dgm:cxn modelId="{8BBD985F-2FCF-C848-BFD9-090B71F76B4A}" type="presParOf" srcId="{76560FDA-1F86-BE45-84C9-F39130805516}" destId="{CC1F6810-2BCF-9A42-BAA0-83017C7FF5B3}" srcOrd="5" destOrd="0" presId="urn:microsoft.com/office/officeart/2005/8/layout/radial5"/>
    <dgm:cxn modelId="{5A15D646-72CD-9744-ACA4-AC4E5EBBC1A9}" type="presParOf" srcId="{CC1F6810-2BCF-9A42-BAA0-83017C7FF5B3}" destId="{AB94FCD6-5AC4-CB45-9D72-D60758A5D206}" srcOrd="0" destOrd="0" presId="urn:microsoft.com/office/officeart/2005/8/layout/radial5"/>
    <dgm:cxn modelId="{0FFC38D8-614A-AD4C-9E5C-52F10079BF63}" type="presParOf" srcId="{76560FDA-1F86-BE45-84C9-F39130805516}" destId="{5CDA0DB0-EA65-CD4B-AB68-F34BD3CBCEA2}" srcOrd="6" destOrd="0" presId="urn:microsoft.com/office/officeart/2005/8/layout/radial5"/>
    <dgm:cxn modelId="{001B7391-CF25-AF42-B2B7-C1FF8627D89B}" type="presParOf" srcId="{76560FDA-1F86-BE45-84C9-F39130805516}" destId="{4EFDBC67-8EBE-2548-90A6-D10871072290}" srcOrd="7" destOrd="0" presId="urn:microsoft.com/office/officeart/2005/8/layout/radial5"/>
    <dgm:cxn modelId="{708FF612-D998-FB4C-9A0F-D30FA37DB3C7}" type="presParOf" srcId="{4EFDBC67-8EBE-2548-90A6-D10871072290}" destId="{F331D450-3B6E-BB43-B77F-832BF7BEE2F2}" srcOrd="0" destOrd="0" presId="urn:microsoft.com/office/officeart/2005/8/layout/radial5"/>
    <dgm:cxn modelId="{7DEE8748-E2A2-6341-B08C-B00C492E06BE}" type="presParOf" srcId="{76560FDA-1F86-BE45-84C9-F39130805516}" destId="{C2B3A751-C271-7E43-AEBF-DD63A53D9A9B}" srcOrd="8" destOrd="0" presId="urn:microsoft.com/office/officeart/2005/8/layout/radial5"/>
    <dgm:cxn modelId="{AEC6BEE3-6670-7E48-895A-829036388FF4}" type="presParOf" srcId="{76560FDA-1F86-BE45-84C9-F39130805516}" destId="{46F1C979-20B9-504B-91C6-AD2A24661831}" srcOrd="9" destOrd="0" presId="urn:microsoft.com/office/officeart/2005/8/layout/radial5"/>
    <dgm:cxn modelId="{8154D096-ADB5-A34D-8AF6-24D9D8933343}" type="presParOf" srcId="{46F1C979-20B9-504B-91C6-AD2A24661831}" destId="{0F299C2D-8372-FA41-90B5-9110FAA13EA3}" srcOrd="0" destOrd="0" presId="urn:microsoft.com/office/officeart/2005/8/layout/radial5"/>
    <dgm:cxn modelId="{5C2496F7-15C0-144B-8916-A19712631D7F}" type="presParOf" srcId="{76560FDA-1F86-BE45-84C9-F39130805516}" destId="{582EC6FE-8740-3F47-ADF0-0E2863560875}" srcOrd="10" destOrd="0" presId="urn:microsoft.com/office/officeart/2005/8/layout/radial5"/>
    <dgm:cxn modelId="{70F8AB9D-FEA5-CB4E-B194-CCA7355AA6AC}" type="presParOf" srcId="{76560FDA-1F86-BE45-84C9-F39130805516}" destId="{396EB2A0-0109-2C47-B738-75AB68D46109}" srcOrd="11" destOrd="0" presId="urn:microsoft.com/office/officeart/2005/8/layout/radial5"/>
    <dgm:cxn modelId="{9601C9A4-6774-AA40-8127-7D769F5295C2}" type="presParOf" srcId="{396EB2A0-0109-2C47-B738-75AB68D46109}" destId="{ED28AF32-D27E-FE4D-BD33-6BFAF62CF0B0}" srcOrd="0" destOrd="0" presId="urn:microsoft.com/office/officeart/2005/8/layout/radial5"/>
    <dgm:cxn modelId="{A3ADF163-4C31-F94C-A40E-F545334E83BC}" type="presParOf" srcId="{76560FDA-1F86-BE45-84C9-F39130805516}" destId="{4EA74B13-ACA6-6847-BED2-855B8E1314FC}" srcOrd="12" destOrd="0" presId="urn:microsoft.com/office/officeart/2005/8/layout/radial5"/>
    <dgm:cxn modelId="{00EAA9CF-33A4-FA4A-9690-4584A30ADB27}" type="presParOf" srcId="{76560FDA-1F86-BE45-84C9-F39130805516}" destId="{1E13BE0F-3DCD-E343-AA95-6D63701CA586}" srcOrd="13" destOrd="0" presId="urn:microsoft.com/office/officeart/2005/8/layout/radial5"/>
    <dgm:cxn modelId="{8BB56CF2-A5F1-634A-861B-EABA1349C7FA}" type="presParOf" srcId="{1E13BE0F-3DCD-E343-AA95-6D63701CA586}" destId="{A68BABD9-0153-A949-9C62-C480BFFDE23A}" srcOrd="0" destOrd="0" presId="urn:microsoft.com/office/officeart/2005/8/layout/radial5"/>
    <dgm:cxn modelId="{D3E69D75-45C2-4D49-8F9A-034B07388B64}" type="presParOf" srcId="{76560FDA-1F86-BE45-84C9-F39130805516}" destId="{D5C394C3-8EF1-E749-A305-C1D3CA2E2432}" srcOrd="14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D41A5F-E2C2-B74A-9093-0AA7E8EACAA0}">
      <dsp:nvSpPr>
        <dsp:cNvPr id="0" name=""/>
        <dsp:cNvSpPr/>
      </dsp:nvSpPr>
      <dsp:spPr>
        <a:xfrm>
          <a:off x="2235559" y="1763072"/>
          <a:ext cx="1353849" cy="1353849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kern="1200" dirty="0" smtClean="0"/>
            <a:t>用户行为</a:t>
          </a:r>
          <a:endParaRPr lang="zh-CN" altLang="en-US" sz="3100" kern="1200" dirty="0"/>
        </a:p>
      </dsp:txBody>
      <dsp:txXfrm>
        <a:off x="2433826" y="1961339"/>
        <a:ext cx="957315" cy="957315"/>
      </dsp:txXfrm>
    </dsp:sp>
    <dsp:sp modelId="{AB07AF9B-2FB2-104B-98E0-3259D39AF78D}">
      <dsp:nvSpPr>
        <dsp:cNvPr id="0" name=""/>
        <dsp:cNvSpPr/>
      </dsp:nvSpPr>
      <dsp:spPr>
        <a:xfrm rot="16200000">
          <a:off x="2768720" y="1269803"/>
          <a:ext cx="287527" cy="4603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tint val="6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900" kern="1200"/>
        </a:p>
      </dsp:txBody>
      <dsp:txXfrm>
        <a:off x="2811849" y="1404994"/>
        <a:ext cx="201269" cy="276184"/>
      </dsp:txXfrm>
    </dsp:sp>
    <dsp:sp modelId="{62742322-13AC-F34C-A485-5ED57218B790}">
      <dsp:nvSpPr>
        <dsp:cNvPr id="0" name=""/>
        <dsp:cNvSpPr/>
      </dsp:nvSpPr>
      <dsp:spPr>
        <a:xfrm>
          <a:off x="2303251" y="2103"/>
          <a:ext cx="1218464" cy="1218464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选房单</a:t>
          </a:r>
          <a:endParaRPr lang="zh-CN" altLang="en-US" sz="2800" kern="1200" dirty="0"/>
        </a:p>
      </dsp:txBody>
      <dsp:txXfrm>
        <a:off x="2481691" y="180543"/>
        <a:ext cx="861584" cy="861584"/>
      </dsp:txXfrm>
    </dsp:sp>
    <dsp:sp modelId="{74C4B229-0EBB-3C48-A1C8-1FB9931B1719}">
      <dsp:nvSpPr>
        <dsp:cNvPr id="0" name=""/>
        <dsp:cNvSpPr/>
      </dsp:nvSpPr>
      <dsp:spPr>
        <a:xfrm rot="19285714">
          <a:off x="3503672" y="1623738"/>
          <a:ext cx="287527" cy="4603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tint val="6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900" kern="1200"/>
        </a:p>
      </dsp:txBody>
      <dsp:txXfrm>
        <a:off x="3513081" y="1742690"/>
        <a:ext cx="201269" cy="276184"/>
      </dsp:txXfrm>
    </dsp:sp>
    <dsp:sp modelId="{6B523A05-4D23-E242-9D40-9BA8EE3C5801}">
      <dsp:nvSpPr>
        <dsp:cNvPr id="0" name=""/>
        <dsp:cNvSpPr/>
      </dsp:nvSpPr>
      <dsp:spPr>
        <a:xfrm>
          <a:off x="3732956" y="690613"/>
          <a:ext cx="1218464" cy="1218464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搜索</a:t>
          </a:r>
          <a:endParaRPr lang="zh-CN" altLang="en-US" sz="2800" kern="1200" dirty="0"/>
        </a:p>
      </dsp:txBody>
      <dsp:txXfrm>
        <a:off x="3911396" y="869053"/>
        <a:ext cx="861584" cy="861584"/>
      </dsp:txXfrm>
    </dsp:sp>
    <dsp:sp modelId="{CC1F6810-2BCF-9A42-BAA0-83017C7FF5B3}">
      <dsp:nvSpPr>
        <dsp:cNvPr id="0" name=""/>
        <dsp:cNvSpPr/>
      </dsp:nvSpPr>
      <dsp:spPr>
        <a:xfrm rot="771429">
          <a:off x="3685191" y="2419021"/>
          <a:ext cx="287527" cy="4603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tint val="6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900" kern="1200"/>
        </a:p>
      </dsp:txBody>
      <dsp:txXfrm>
        <a:off x="3686272" y="2501486"/>
        <a:ext cx="201269" cy="276184"/>
      </dsp:txXfrm>
    </dsp:sp>
    <dsp:sp modelId="{5CDA0DB0-EA65-CD4B-AB68-F34BD3CBCEA2}">
      <dsp:nvSpPr>
        <dsp:cNvPr id="0" name=""/>
        <dsp:cNvSpPr/>
      </dsp:nvSpPr>
      <dsp:spPr>
        <a:xfrm>
          <a:off x="4086065" y="2237680"/>
          <a:ext cx="1218464" cy="1218464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浏览</a:t>
          </a:r>
          <a:endParaRPr lang="zh-CN" altLang="en-US" sz="2800" kern="1200" dirty="0"/>
        </a:p>
      </dsp:txBody>
      <dsp:txXfrm>
        <a:off x="4264505" y="2416120"/>
        <a:ext cx="861584" cy="861584"/>
      </dsp:txXfrm>
    </dsp:sp>
    <dsp:sp modelId="{4EFDBC67-8EBE-2548-90A6-D10871072290}">
      <dsp:nvSpPr>
        <dsp:cNvPr id="0" name=""/>
        <dsp:cNvSpPr/>
      </dsp:nvSpPr>
      <dsp:spPr>
        <a:xfrm rot="3857143">
          <a:off x="3176588" y="3056789"/>
          <a:ext cx="287527" cy="4603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tint val="6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900" kern="1200"/>
        </a:p>
      </dsp:txBody>
      <dsp:txXfrm>
        <a:off x="3201004" y="3109993"/>
        <a:ext cx="201269" cy="276184"/>
      </dsp:txXfrm>
    </dsp:sp>
    <dsp:sp modelId="{C2B3A751-C271-7E43-AEBF-DD63A53D9A9B}">
      <dsp:nvSpPr>
        <dsp:cNvPr id="0" name=""/>
        <dsp:cNvSpPr/>
      </dsp:nvSpPr>
      <dsp:spPr>
        <a:xfrm>
          <a:off x="3096678" y="3478332"/>
          <a:ext cx="1218464" cy="1218464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收藏</a:t>
          </a:r>
          <a:endParaRPr lang="zh-CN" altLang="en-US" sz="2800" kern="1200" dirty="0"/>
        </a:p>
      </dsp:txBody>
      <dsp:txXfrm>
        <a:off x="3275118" y="3656772"/>
        <a:ext cx="861584" cy="861584"/>
      </dsp:txXfrm>
    </dsp:sp>
    <dsp:sp modelId="{46F1C979-20B9-504B-91C6-AD2A24661831}">
      <dsp:nvSpPr>
        <dsp:cNvPr id="0" name=""/>
        <dsp:cNvSpPr/>
      </dsp:nvSpPr>
      <dsp:spPr>
        <a:xfrm rot="6942857">
          <a:off x="2360852" y="3056789"/>
          <a:ext cx="287527" cy="4603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tint val="6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900" kern="1200"/>
        </a:p>
      </dsp:txBody>
      <dsp:txXfrm rot="10800000">
        <a:off x="2422694" y="3109993"/>
        <a:ext cx="201269" cy="276184"/>
      </dsp:txXfrm>
    </dsp:sp>
    <dsp:sp modelId="{582EC6FE-8740-3F47-ADF0-0E2863560875}">
      <dsp:nvSpPr>
        <dsp:cNvPr id="0" name=""/>
        <dsp:cNvSpPr/>
      </dsp:nvSpPr>
      <dsp:spPr>
        <a:xfrm>
          <a:off x="1509824" y="3478332"/>
          <a:ext cx="1218464" cy="1218464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筛选</a:t>
          </a:r>
          <a:endParaRPr lang="zh-CN" altLang="en-US" sz="2800" kern="1200" dirty="0"/>
        </a:p>
      </dsp:txBody>
      <dsp:txXfrm>
        <a:off x="1688264" y="3656772"/>
        <a:ext cx="861584" cy="861584"/>
      </dsp:txXfrm>
    </dsp:sp>
    <dsp:sp modelId="{396EB2A0-0109-2C47-B738-75AB68D46109}">
      <dsp:nvSpPr>
        <dsp:cNvPr id="0" name=""/>
        <dsp:cNvSpPr/>
      </dsp:nvSpPr>
      <dsp:spPr>
        <a:xfrm rot="10028571">
          <a:off x="1852249" y="2419021"/>
          <a:ext cx="287527" cy="4603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tint val="6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900" kern="1200"/>
        </a:p>
      </dsp:txBody>
      <dsp:txXfrm rot="10800000">
        <a:off x="1937426" y="2501486"/>
        <a:ext cx="201269" cy="276184"/>
      </dsp:txXfrm>
    </dsp:sp>
    <dsp:sp modelId="{4EA74B13-ACA6-6847-BED2-855B8E1314FC}">
      <dsp:nvSpPr>
        <dsp:cNvPr id="0" name=""/>
        <dsp:cNvSpPr/>
      </dsp:nvSpPr>
      <dsp:spPr>
        <a:xfrm>
          <a:off x="520437" y="2237680"/>
          <a:ext cx="1218464" cy="1218464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连接</a:t>
          </a:r>
          <a:endParaRPr lang="zh-CN" altLang="en-US" sz="2800" kern="1200" dirty="0"/>
        </a:p>
      </dsp:txBody>
      <dsp:txXfrm>
        <a:off x="698877" y="2416120"/>
        <a:ext cx="861584" cy="861584"/>
      </dsp:txXfrm>
    </dsp:sp>
    <dsp:sp modelId="{1E13BE0F-3DCD-E343-AA95-6D63701CA586}">
      <dsp:nvSpPr>
        <dsp:cNvPr id="0" name=""/>
        <dsp:cNvSpPr/>
      </dsp:nvSpPr>
      <dsp:spPr>
        <a:xfrm rot="13114286">
          <a:off x="2033767" y="1623738"/>
          <a:ext cx="287527" cy="4603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tint val="6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900" kern="1200"/>
        </a:p>
      </dsp:txBody>
      <dsp:txXfrm rot="10800000">
        <a:off x="2110616" y="1742690"/>
        <a:ext cx="201269" cy="276184"/>
      </dsp:txXfrm>
    </dsp:sp>
    <dsp:sp modelId="{D5C394C3-8EF1-E749-A305-C1D3CA2E2432}">
      <dsp:nvSpPr>
        <dsp:cNvPr id="0" name=""/>
        <dsp:cNvSpPr/>
      </dsp:nvSpPr>
      <dsp:spPr>
        <a:xfrm>
          <a:off x="873546" y="690613"/>
          <a:ext cx="1218464" cy="1218464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smtClean="0"/>
            <a:t>带看</a:t>
          </a:r>
          <a:endParaRPr lang="zh-CN" altLang="en-US" sz="2800" kern="1200"/>
        </a:p>
      </dsp:txBody>
      <dsp:txXfrm>
        <a:off x="1051986" y="869053"/>
        <a:ext cx="861584" cy="8615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gif>
</file>

<file path=ppt/media/image4.gif>
</file>

<file path=ppt/media/image5.jpg>
</file>

<file path=ppt/media/image6.jp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00BF5C-EE6A-4A7D-9CDD-091D16427105}" type="datetimeFigureOut">
              <a:rPr lang="zh-CN" altLang="en-US" smtClean="0"/>
              <a:t>16/7/18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CBFA34-178E-4917-85EF-97EDFECEC0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1279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FA34-178E-4917-85EF-97EDFECEC07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1955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marR="0" indent="-5143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1" lang="zh-CN" altLang="en-US" dirty="0" smtClean="0"/>
              <a:t>安家顾问在之前用微聊，选房单等获得的用户需求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会随着时间的推移出现误差，客户的需求是在变化的，但是系统比顾问更了解客户的需求变化</a:t>
            </a:r>
          </a:p>
          <a:p>
            <a:pPr marL="514350" indent="-514350">
              <a:buAutoNum type="arabicPeriod"/>
            </a:pPr>
            <a:endParaRPr kumimoji="1" lang="zh-CN" altLang="en-US" dirty="0" smtClean="0"/>
          </a:p>
          <a:p>
            <a:pPr marL="514350" marR="0" indent="-5143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AutoNum type="arabicPeriod"/>
              <a:tabLst/>
              <a:defRPr/>
            </a:pPr>
            <a:r>
              <a:rPr kumimoji="1" lang="zh-CN" altLang="en-US" dirty="0" smtClean="0"/>
              <a:t>新出现的优质房源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 安家顾问无法第一时间发给名下匹配的客户</a:t>
            </a:r>
          </a:p>
          <a:p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FA34-178E-4917-85EF-97EDFECEC07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2992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 推荐系统的用户画像算法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能帮助顾问得到最新的用户需求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 精准推荐房源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能精准定位用户需求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 推荐算法给出的房源与顾问服务版块、小区匹配后，为顾问的客户推荐一批可提供服务的房子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FA34-178E-4917-85EF-97EDFECEC07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7040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例如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这些标签根据用户的使用场景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 都有不同的权重分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 例如发生过带看、连接、收藏等行为的用户标签属性会比只发生过浏览的房源权重要高，我们根据权重去判断用户真实买房需求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FA34-178E-4917-85EF-97EDFECEC07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31457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比如说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zh-CN" altLang="en-US" baseline="0" dirty="0" smtClean="0"/>
              <a:t> 我和你同时喜欢商品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FA34-178E-4917-85EF-97EDFECEC07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2301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 smtClean="0"/>
              <a:t>按照房源 </a:t>
            </a:r>
            <a:r>
              <a:rPr kumimoji="1" lang="en-US" altLang="zh-CN" sz="1200" dirty="0" smtClean="0"/>
              <a:t>A</a:t>
            </a:r>
            <a:r>
              <a:rPr kumimoji="1" lang="zh-CN" altLang="en-US" sz="1200" dirty="0" smtClean="0"/>
              <a:t>、</a:t>
            </a:r>
            <a:r>
              <a:rPr kumimoji="1" lang="en-US" altLang="zh-CN" sz="1200" dirty="0" smtClean="0"/>
              <a:t>B</a:t>
            </a:r>
            <a:r>
              <a:rPr kumimoji="1" lang="zh-CN" altLang="en-US" sz="1200" dirty="0" smtClean="0"/>
              <a:t>、</a:t>
            </a:r>
            <a:r>
              <a:rPr kumimoji="1" lang="en-US" altLang="zh-CN" sz="1200" dirty="0" smtClean="0"/>
              <a:t>C</a:t>
            </a:r>
            <a:r>
              <a:rPr kumimoji="1" lang="zh-CN" altLang="en-US" sz="1200" dirty="0" smtClean="0"/>
              <a:t> 类分层排序好</a:t>
            </a:r>
            <a:r>
              <a:rPr kumimoji="1" lang="en-US" altLang="zh-CN" sz="1200" dirty="0" smtClean="0"/>
              <a:t>,</a:t>
            </a:r>
            <a:r>
              <a:rPr kumimoji="1" lang="zh-CN" altLang="en-US" sz="1200" dirty="0" smtClean="0"/>
              <a:t>给到给顾问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FA34-178E-4917-85EF-97EDFECEC07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19007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 顾问的服务范围内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名下的客户匹配了需求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而能推荐房子的顾问人数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宏观数据</a:t>
            </a:r>
            <a:r>
              <a:rPr kumimoji="1" lang="en-US" altLang="zh-CN" dirty="0" smtClean="0"/>
              <a:t>)</a:t>
            </a:r>
            <a:endParaRPr kumimoji="1" lang="zh-CN" altLang="en-US" dirty="0" smtClean="0"/>
          </a:p>
          <a:p>
            <a:r>
              <a:rPr kumimoji="1" lang="zh-CN" altLang="en-US" dirty="0" smtClean="0"/>
              <a:t>在职顾问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567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提供服务的顾问</a:t>
            </a:r>
            <a:r>
              <a:rPr kumimoji="1" lang="en-US" altLang="zh-CN" dirty="0" smtClean="0"/>
              <a:t>:319,</a:t>
            </a:r>
            <a:r>
              <a:rPr kumimoji="1" lang="zh-CN" altLang="en-US" dirty="0" smtClean="0"/>
              <a:t> 占比 </a:t>
            </a:r>
            <a:r>
              <a:rPr kumimoji="1" lang="en-US" altLang="zh-CN" dirty="0" smtClean="0"/>
              <a:t>56.26%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 私客数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30859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 顾问能的用户数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7054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占比 </a:t>
            </a:r>
            <a:r>
              <a:rPr kumimoji="1" lang="en-US" altLang="zh-CN" dirty="0" smtClean="0"/>
              <a:t>22.8%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FA34-178E-4917-85EF-97EDFECEC07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937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之前我们和产品过了几个版本的排序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 发现如果房源质量优先高于用户需求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 给出的排序不是非常精准</a:t>
            </a:r>
            <a:r>
              <a:rPr kumimoji="1" lang="en-US" altLang="zh-CN" dirty="0" smtClean="0"/>
              <a:t>.</a:t>
            </a:r>
            <a:r>
              <a:rPr kumimoji="1" lang="zh-CN" altLang="en-US" baseline="0" dirty="0" smtClean="0"/>
              <a:t> 我们迭代了几个版本后，这个是目前优的排序规则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r>
              <a:rPr kumimoji="1" lang="en-US" altLang="zh-CN" dirty="0" smtClean="0"/>
              <a:t>A</a:t>
            </a:r>
            <a:r>
              <a:rPr kumimoji="1" lang="zh-CN" altLang="en-US" dirty="0" smtClean="0"/>
              <a:t>类</a:t>
            </a:r>
            <a:r>
              <a:rPr kumimoji="1" lang="en-US" altLang="zh-CN" baseline="0" dirty="0" smtClean="0"/>
              <a:t>:</a:t>
            </a:r>
            <a:r>
              <a:rPr kumimoji="1" lang="zh-CN" altLang="en-US" baseline="0" dirty="0" smtClean="0"/>
              <a:t> 笋盘 </a:t>
            </a:r>
            <a:r>
              <a:rPr kumimoji="1" lang="en-US" altLang="zh-CN" baseline="0" dirty="0" smtClean="0"/>
              <a:t>OR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2</a:t>
            </a:r>
            <a:r>
              <a:rPr kumimoji="1" lang="zh-CN" altLang="en-US" baseline="0" dirty="0" smtClean="0"/>
              <a:t> 次带看</a:t>
            </a:r>
          </a:p>
          <a:p>
            <a:r>
              <a:rPr kumimoji="1" lang="en-US" altLang="zh-CN" baseline="0" dirty="0" smtClean="0"/>
              <a:t>B</a:t>
            </a:r>
            <a:r>
              <a:rPr kumimoji="1" lang="zh-CN" altLang="en-US" baseline="0" dirty="0" smtClean="0"/>
              <a:t>类</a:t>
            </a:r>
            <a:r>
              <a:rPr kumimoji="1" lang="en-US" altLang="zh-CN" baseline="0" dirty="0" smtClean="0"/>
              <a:t>:</a:t>
            </a:r>
            <a:r>
              <a:rPr kumimoji="1" lang="zh-CN" altLang="en-US" baseline="0" dirty="0" smtClean="0"/>
              <a:t> 实堪 </a:t>
            </a:r>
            <a:r>
              <a:rPr kumimoji="1" lang="en-US" altLang="zh-CN" baseline="0" dirty="0" smtClean="0"/>
              <a:t>AND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7</a:t>
            </a:r>
            <a:r>
              <a:rPr kumimoji="1" lang="zh-CN" altLang="en-US" baseline="0" dirty="0" smtClean="0"/>
              <a:t> 天跟进</a:t>
            </a:r>
          </a:p>
          <a:p>
            <a:r>
              <a:rPr kumimoji="1" lang="en-US" altLang="zh-CN" baseline="0" dirty="0" smtClean="0"/>
              <a:t>C</a:t>
            </a:r>
            <a:r>
              <a:rPr kumimoji="1" lang="zh-CN" altLang="en-US" baseline="0" dirty="0" smtClean="0"/>
              <a:t>类</a:t>
            </a:r>
            <a:r>
              <a:rPr kumimoji="1" lang="en-US" altLang="zh-CN" baseline="0" dirty="0" smtClean="0"/>
              <a:t>:</a:t>
            </a:r>
            <a:r>
              <a:rPr kumimoji="1" lang="zh-CN" altLang="en-US" baseline="0" dirty="0" smtClean="0"/>
              <a:t> 所有实堪房源</a:t>
            </a:r>
          </a:p>
          <a:p>
            <a:r>
              <a:rPr kumimoji="1" lang="en-US" altLang="zh-CN" baseline="0" dirty="0" smtClean="0"/>
              <a:t>D</a:t>
            </a:r>
            <a:r>
              <a:rPr kumimoji="1" lang="zh-CN" altLang="en-US" baseline="0" dirty="0" smtClean="0"/>
              <a:t>类</a:t>
            </a:r>
            <a:r>
              <a:rPr kumimoji="1" lang="en-US" altLang="zh-CN" baseline="0" dirty="0" smtClean="0"/>
              <a:t>:</a:t>
            </a:r>
            <a:r>
              <a:rPr kumimoji="1" lang="zh-CN" altLang="en-US" baseline="0" dirty="0" smtClean="0"/>
              <a:t> 其他</a:t>
            </a:r>
          </a:p>
          <a:p>
            <a:endParaRPr kumimoji="1" lang="zh-CN" altLang="en-US" baseline="0" dirty="0" smtClean="0"/>
          </a:p>
          <a:p>
            <a:r>
              <a:rPr kumimoji="1" lang="en-US" altLang="zh-CN" baseline="0" dirty="0" smtClean="0"/>
              <a:t>--</a:t>
            </a:r>
            <a:r>
              <a:rPr kumimoji="1" lang="zh-CN" altLang="en-US" baseline="0" dirty="0" smtClean="0"/>
              <a:t> 查询最终推荐数据</a:t>
            </a:r>
          </a:p>
          <a:p>
            <a:r>
              <a:rPr kumimoji="1" lang="en-US" altLang="zh-CN" baseline="0" dirty="0" smtClean="0"/>
              <a:t>SELECT * FROM </a:t>
            </a:r>
            <a:r>
              <a:rPr kumimoji="1" lang="en-US" altLang="zh-CN" baseline="0" dirty="0" err="1" smtClean="0"/>
              <a:t>dm_db.dm_broker_mate_inventory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WHERE </a:t>
            </a:r>
            <a:r>
              <a:rPr kumimoji="1" lang="en-US" altLang="zh-CN" baseline="0" dirty="0" err="1" smtClean="0"/>
              <a:t>broker_id</a:t>
            </a:r>
            <a:r>
              <a:rPr kumimoji="1" lang="en-US" altLang="zh-CN" baseline="0" dirty="0" smtClean="0"/>
              <a:t>=376776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AND </a:t>
            </a:r>
            <a:r>
              <a:rPr kumimoji="1" lang="en-US" altLang="zh-CN" baseline="0" dirty="0" err="1" smtClean="0"/>
              <a:t>user_id</a:t>
            </a:r>
            <a:r>
              <a:rPr kumimoji="1" lang="en-US" altLang="zh-CN" baseline="0" dirty="0" smtClean="0"/>
              <a:t>=587781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AND </a:t>
            </a:r>
            <a:r>
              <a:rPr kumimoji="1" lang="en-US" altLang="zh-CN" baseline="0" dirty="0" err="1" smtClean="0"/>
              <a:t>p_dt</a:t>
            </a:r>
            <a:r>
              <a:rPr kumimoji="1" lang="en-US" altLang="zh-CN" baseline="0" dirty="0" smtClean="0"/>
              <a:t>=‘2016-07-14’;</a:t>
            </a:r>
            <a:endParaRPr kumimoji="1" lang="zh-CN" altLang="en-US" baseline="0" dirty="0" smtClean="0"/>
          </a:p>
          <a:p>
            <a:endParaRPr kumimoji="1" lang="zh-CN" altLang="en-US" baseline="0" dirty="0" smtClean="0"/>
          </a:p>
          <a:p>
            <a:r>
              <a:rPr kumimoji="1" lang="en-US" altLang="zh-CN" baseline="0" dirty="0" smtClean="0"/>
              <a:t>--</a:t>
            </a:r>
            <a:r>
              <a:rPr kumimoji="1" lang="zh-CN" altLang="en-US" baseline="0" dirty="0" smtClean="0"/>
              <a:t> 查询推荐数据的详细 </a:t>
            </a:r>
            <a:r>
              <a:rPr kumimoji="1" lang="en-US" altLang="zh-CN" baseline="0" dirty="0" smtClean="0"/>
              <a:t>rank</a:t>
            </a:r>
            <a:endParaRPr kumimoji="1" lang="zh-CN" alt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baseline="0" dirty="0" smtClean="0"/>
              <a:t>SELECT * FROM </a:t>
            </a:r>
            <a:r>
              <a:rPr kumimoji="1" lang="en-US" altLang="zh-CN" baseline="0" dirty="0" err="1" smtClean="0"/>
              <a:t>dw_db_temp.dm_broker_mate_inventory_filter_mate_rank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WHERE </a:t>
            </a:r>
            <a:r>
              <a:rPr kumimoji="1" lang="en-US" altLang="zh-CN" baseline="0" dirty="0" err="1" smtClean="0"/>
              <a:t>broker_id</a:t>
            </a:r>
            <a:r>
              <a:rPr kumimoji="1" lang="en-US" altLang="zh-CN" baseline="0" dirty="0" smtClean="0"/>
              <a:t>=376776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AND </a:t>
            </a:r>
            <a:r>
              <a:rPr kumimoji="1" lang="en-US" altLang="zh-CN" baseline="0" dirty="0" err="1" smtClean="0"/>
              <a:t>user_id</a:t>
            </a:r>
            <a:r>
              <a:rPr kumimoji="1" lang="en-US" altLang="zh-CN" baseline="0" dirty="0" smtClean="0"/>
              <a:t>=587781</a:t>
            </a:r>
            <a:r>
              <a:rPr kumimoji="1" lang="zh-CN" altLang="en-US" baseline="0" dirty="0" smtClean="0"/>
              <a:t> </a:t>
            </a:r>
            <a:r>
              <a:rPr kumimoji="1" lang="en-US" altLang="zh-CN" baseline="0" dirty="0" smtClean="0"/>
              <a:t>AND </a:t>
            </a:r>
            <a:r>
              <a:rPr kumimoji="1" lang="en-US" altLang="zh-CN" baseline="0" dirty="0" err="1" smtClean="0"/>
              <a:t>p_dt</a:t>
            </a:r>
            <a:r>
              <a:rPr kumimoji="1" lang="en-US" altLang="zh-CN" baseline="0" dirty="0" smtClean="0"/>
              <a:t>=‘2016-07-14’;</a:t>
            </a:r>
            <a:endParaRPr kumimoji="1" lang="zh-CN" altLang="en-US" baseline="0" dirty="0" smtClean="0"/>
          </a:p>
          <a:p>
            <a:endParaRPr kumimoji="1" lang="zh-CN" altLang="en-US" baseline="0" dirty="0" smtClean="0"/>
          </a:p>
          <a:p>
            <a:endParaRPr kumimoji="1" lang="zh-CN" altLang="en-US" dirty="0" smtClean="0"/>
          </a:p>
          <a:p>
            <a:r>
              <a:rPr kumimoji="1" lang="zh-CN" altLang="en-US" dirty="0" smtClean="0"/>
              <a:t>迭代第二版本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FA34-178E-4917-85EF-97EDFECEC07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47827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CBFA34-178E-4917-85EF-97EDFECEC07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6027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gif"/><Relationship Id="rId3" Type="http://schemas.openxmlformats.org/officeDocument/2006/relationships/image" Target="../media/image4.gi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Untitled-9.gi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50" y="260648"/>
            <a:ext cx="480053" cy="480053"/>
          </a:xfrm>
          <a:prstGeom prst="rect">
            <a:avLst/>
          </a:prstGeom>
        </p:spPr>
      </p:pic>
      <p:pic>
        <p:nvPicPr>
          <p:cNvPr id="12" name="图片 11" descr="Untitled-10.gi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01" y="311448"/>
            <a:ext cx="1474724" cy="384043"/>
          </a:xfrm>
          <a:prstGeom prst="rect">
            <a:avLst/>
          </a:prstGeom>
        </p:spPr>
      </p:pic>
      <p:sp>
        <p:nvSpPr>
          <p:cNvPr id="21" name="标题 1"/>
          <p:cNvSpPr>
            <a:spLocks noGrp="1"/>
          </p:cNvSpPr>
          <p:nvPr>
            <p:ph type="title"/>
          </p:nvPr>
        </p:nvSpPr>
        <p:spPr>
          <a:xfrm>
            <a:off x="595808" y="2468894"/>
            <a:ext cx="10972800" cy="85875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800">
                <a:solidFill>
                  <a:schemeClr val="bg1"/>
                </a:solidFill>
                <a:latin typeface="黑体"/>
                <a:ea typeface="黑体"/>
                <a:cs typeface="黑体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22" name="内容占位符 2"/>
          <p:cNvSpPr>
            <a:spLocks noGrp="1"/>
          </p:cNvSpPr>
          <p:nvPr>
            <p:ph idx="1"/>
          </p:nvPr>
        </p:nvSpPr>
        <p:spPr>
          <a:xfrm>
            <a:off x="623392" y="3525011"/>
            <a:ext cx="10972800" cy="476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67">
                <a:solidFill>
                  <a:srgbClr val="FFFFFF"/>
                </a:solidFill>
                <a:latin typeface="黑体"/>
                <a:ea typeface="黑体"/>
                <a:cs typeface="黑体"/>
              </a:defRPr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4" indent="0">
              <a:buNone/>
              <a:defRPr/>
            </a:lvl4pPr>
            <a:lvl5pPr marL="2438339" indent="0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2331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31371" y="164637"/>
            <a:ext cx="10363200" cy="864096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rgbClr val="E24A05"/>
                </a:solidFill>
                <a:latin typeface="黑体"/>
                <a:ea typeface="黑体"/>
                <a:cs typeface="黑体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27381" y="1412776"/>
            <a:ext cx="8534400" cy="326436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667">
                <a:solidFill>
                  <a:schemeClr val="tx1">
                    <a:tint val="75000"/>
                  </a:schemeClr>
                </a:solidFill>
                <a:latin typeface="黑体"/>
                <a:ea typeface="黑体"/>
                <a:cs typeface="黑体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A74E668-1C75-4535-89DA-9B7C16EE4BFA}" type="datetimeFigureOut">
              <a:rPr lang="zh-CN" altLang="en-US" smtClean="0"/>
              <a:pPr/>
              <a:t>16/7/18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F561A90E-FD0F-45A4-BCFC-E1B282936A8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6303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6017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5" Type="http://schemas.openxmlformats.org/officeDocument/2006/relationships/image" Target="../media/image3.gif"/><Relationship Id="rId6" Type="http://schemas.openxmlformats.org/officeDocument/2006/relationships/image" Target="../media/image4.gif"/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theme" Target="../theme/theme2.xml"/><Relationship Id="rId3" Type="http://schemas.openxmlformats.org/officeDocument/2006/relationships/image" Target="../media/image5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4" Type="http://schemas.openxmlformats.org/officeDocument/2006/relationships/image" Target="../media/image4.gif"/><Relationship Id="rId1" Type="http://schemas.openxmlformats.org/officeDocument/2006/relationships/slideLayout" Target="../slideLayouts/slideLayout3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16/7/18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9" name="图片 8" descr="ppt-1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图片 7" descr="ppt.jp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4407"/>
            <a:ext cx="12192000" cy="5172892"/>
          </a:xfrm>
          <a:prstGeom prst="rect">
            <a:avLst/>
          </a:prstGeom>
        </p:spPr>
      </p:pic>
      <p:pic>
        <p:nvPicPr>
          <p:cNvPr id="10" name="图片 9" descr="Untitled-9.gif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50" y="260648"/>
            <a:ext cx="480053" cy="480053"/>
          </a:xfrm>
          <a:prstGeom prst="rect">
            <a:avLst/>
          </a:prstGeom>
        </p:spPr>
      </p:pic>
      <p:pic>
        <p:nvPicPr>
          <p:cNvPr id="11" name="图片 10" descr="Untitled-10.gif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01" y="311448"/>
            <a:ext cx="1474724" cy="38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564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ppt-2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57935"/>
            <a:ext cx="12192000" cy="43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542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 userDrawn="1"/>
        </p:nvSpPr>
        <p:spPr>
          <a:xfrm>
            <a:off x="0" y="2475825"/>
            <a:ext cx="12192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400" dirty="0" smtClean="0">
                <a:solidFill>
                  <a:srgbClr val="E24A05"/>
                </a:solidFill>
              </a:rPr>
              <a:t>Thanks</a:t>
            </a:r>
            <a:endParaRPr kumimoji="1" lang="zh-CN" altLang="en-US" sz="6400" dirty="0">
              <a:solidFill>
                <a:srgbClr val="E24A05"/>
              </a:solidFill>
            </a:endParaRPr>
          </a:p>
        </p:txBody>
      </p:sp>
      <p:pic>
        <p:nvPicPr>
          <p:cNvPr id="9" name="图片 8" descr="Untitled-9.gi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9703" y="3760203"/>
            <a:ext cx="480053" cy="480053"/>
          </a:xfrm>
          <a:prstGeom prst="rect">
            <a:avLst/>
          </a:prstGeom>
        </p:spPr>
      </p:pic>
      <p:pic>
        <p:nvPicPr>
          <p:cNvPr id="11" name="图片 10" descr="Untitled-10.gif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7054" y="3811003"/>
            <a:ext cx="1474724" cy="38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891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sh.angejia.com/broker/376776.html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顾问智能配盘 </a:t>
            </a:r>
            <a:r>
              <a:rPr lang="en-US" altLang="zh-CN" dirty="0" smtClean="0"/>
              <a:t>1.0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Jason</a:t>
            </a:r>
          </a:p>
        </p:txBody>
      </p:sp>
    </p:spTree>
    <p:extLst>
      <p:ext uri="{BB962C8B-B14F-4D97-AF65-F5344CB8AC3E}">
        <p14:creationId xmlns:p14="http://schemas.microsoft.com/office/powerpoint/2010/main" val="3962665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488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一、目前配盘的存在问题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27380" y="1412776"/>
            <a:ext cx="9030957" cy="4416524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kumimoji="1" lang="zh-CN" altLang="en-US" dirty="0" smtClean="0"/>
              <a:t>安家顾问不完全了解客户的需求</a:t>
            </a:r>
          </a:p>
          <a:p>
            <a:pPr marL="514350" indent="-514350">
              <a:buAutoNum type="arabicPeriod"/>
            </a:pPr>
            <a:endParaRPr kumimoji="1" lang="zh-CN" altLang="en-US" dirty="0" smtClean="0"/>
          </a:p>
          <a:p>
            <a:r>
              <a:rPr kumimoji="1" lang="en-US" altLang="zh-CN" dirty="0"/>
              <a:t>2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 顾问不知道哪些房子更适合客户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只是通过列表发房</a:t>
            </a:r>
            <a:endParaRPr kumimoji="1" lang="zh-CN" altLang="en-US" dirty="0"/>
          </a:p>
          <a:p>
            <a:pPr marL="514350" indent="-514350">
              <a:buFont typeface="Arial" pitchFamily="34" charset="0"/>
              <a:buAutoNum type="arabicPeriod"/>
            </a:pPr>
            <a:endParaRPr kumimoji="1" lang="zh-CN" altLang="en-US" dirty="0"/>
          </a:p>
          <a:p>
            <a:pPr marL="514350" indent="-514350">
              <a:buAutoNum type="arabicPeriod"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45242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二、</a:t>
            </a:r>
            <a:r>
              <a:rPr lang="zh-CN" altLang="en-US" dirty="0"/>
              <a:t>顾问智能配盘</a:t>
            </a:r>
            <a:r>
              <a:rPr kumimoji="1" lang="zh-CN" altLang="en-US" dirty="0" smtClean="0"/>
              <a:t>能解决的问题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kumimoji="1" lang="zh-CN" altLang="en-US" dirty="0" smtClean="0"/>
              <a:t>推荐系统能挖掘用户画像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系统根据用户画像帮助顾问理解客户需求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并推荐房子</a:t>
            </a:r>
          </a:p>
          <a:p>
            <a:pPr marL="514350" indent="-514350">
              <a:buAutoNum type="arabicPeriod"/>
            </a:pPr>
            <a:endParaRPr kumimoji="1" lang="zh-CN" altLang="en-US" dirty="0"/>
          </a:p>
          <a:p>
            <a:pPr marL="514350" indent="-514350">
              <a:buAutoNum type="arabicPeriod"/>
            </a:pPr>
            <a:r>
              <a:rPr kumimoji="1" lang="zh-CN" altLang="en-US" dirty="0" smtClean="0"/>
              <a:t>客户画像更新、房源画像更新系统能知道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并发送优质房源给客户</a:t>
            </a:r>
          </a:p>
        </p:txBody>
      </p:sp>
    </p:spTree>
    <p:extLst>
      <p:ext uri="{BB962C8B-B14F-4D97-AF65-F5344CB8AC3E}">
        <p14:creationId xmlns:p14="http://schemas.microsoft.com/office/powerpoint/2010/main" val="732009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推荐系统 </a:t>
            </a:r>
            <a:r>
              <a:rPr kumimoji="1" lang="en-US" altLang="zh-CN" dirty="0" smtClean="0"/>
              <a:t>CBCF</a:t>
            </a:r>
            <a:r>
              <a:rPr kumimoji="1" lang="zh-CN" altLang="en-US" dirty="0" smtClean="0"/>
              <a:t> 的用户画像算法</a:t>
            </a:r>
            <a:endParaRPr kumimoji="1" lang="zh-CN" altLang="en-US" dirty="0"/>
          </a:p>
        </p:txBody>
      </p:sp>
      <p:graphicFrame>
        <p:nvGraphicFramePr>
          <p:cNvPr id="7" name="图表 6"/>
          <p:cNvGraphicFramePr/>
          <p:nvPr>
            <p:extLst>
              <p:ext uri="{D42A27DB-BD31-4B8C-83A1-F6EECF244321}">
                <p14:modId xmlns:p14="http://schemas.microsoft.com/office/powerpoint/2010/main" val="1616869671"/>
              </p:ext>
            </p:extLst>
          </p:nvPr>
        </p:nvGraphicFramePr>
        <p:xfrm>
          <a:off x="302783" y="1285908"/>
          <a:ext cx="5824968" cy="46989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副标题 2"/>
          <p:cNvSpPr>
            <a:spLocks noGrp="1"/>
          </p:cNvSpPr>
          <p:nvPr>
            <p:ph type="subTitle" idx="1"/>
          </p:nvPr>
        </p:nvSpPr>
        <p:spPr>
          <a:xfrm>
            <a:off x="5800724" y="1193021"/>
            <a:ext cx="6157914" cy="5079191"/>
          </a:xfrm>
        </p:spPr>
        <p:txBody>
          <a:bodyPr/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 我们用标签去描述一个用户的真实买房需求</a:t>
            </a:r>
          </a:p>
          <a:p>
            <a:endParaRPr kumimoji="1" lang="zh-CN" altLang="en-US" dirty="0" smtClean="0"/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 这些标签包括不限于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城市、区域、版块、小区、户型、价格等</a:t>
            </a:r>
          </a:p>
          <a:p>
            <a:endParaRPr kumimoji="1" lang="zh-CN" altLang="en-US" dirty="0"/>
          </a:p>
          <a:p>
            <a:endParaRPr kumimoji="1" lang="zh-CN" altLang="en-US" dirty="0"/>
          </a:p>
          <a:p>
            <a:endParaRPr kumimoji="1" lang="zh-CN" altLang="en-US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92771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推荐系统 </a:t>
            </a:r>
            <a:r>
              <a:rPr kumimoji="1" lang="en-US" altLang="zh-CN" dirty="0" smtClean="0"/>
              <a:t>UBCF</a:t>
            </a:r>
            <a:r>
              <a:rPr kumimoji="1" lang="zh-CN" altLang="en-US" dirty="0" smtClean="0"/>
              <a:t> 的用户相似度算法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586412" y="1028733"/>
            <a:ext cx="6605587" cy="5214905"/>
          </a:xfrm>
        </p:spPr>
        <p:txBody>
          <a:bodyPr/>
          <a:lstStyle/>
          <a:p>
            <a:r>
              <a:rPr kumimoji="1" lang="zh-CN" altLang="en-US" dirty="0"/>
              <a:t> </a:t>
            </a:r>
            <a:r>
              <a:rPr kumimoji="1" lang="zh-CN" altLang="en-US" dirty="0" smtClean="0"/>
              <a:t>   这个算法主要解决的是如何计算用户的相似度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 举例如下</a:t>
            </a:r>
          </a:p>
          <a:p>
            <a:endParaRPr kumimoji="1" lang="zh-CN" altLang="en-US" dirty="0"/>
          </a:p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用户 </a:t>
            </a:r>
            <a:r>
              <a:rPr kumimoji="1" lang="en-US" altLang="zh-CN" dirty="0"/>
              <a:t>A </a:t>
            </a:r>
            <a:r>
              <a:rPr kumimoji="1" lang="zh-CN" altLang="en-US" dirty="0"/>
              <a:t>喜欢</a:t>
            </a:r>
            <a:r>
              <a:rPr kumimoji="1" lang="en-US" altLang="zh-CN" dirty="0"/>
              <a:t>(</a:t>
            </a:r>
            <a:r>
              <a:rPr kumimoji="1" lang="zh-CN" altLang="en-US" dirty="0"/>
              <a:t>物品 </a:t>
            </a:r>
            <a:r>
              <a:rPr kumimoji="1" lang="en-US" altLang="zh-CN" dirty="0"/>
              <a:t>A,</a:t>
            </a:r>
            <a:r>
              <a:rPr kumimoji="1" lang="zh-CN" altLang="en-US" dirty="0"/>
              <a:t>物品 </a:t>
            </a:r>
            <a:r>
              <a:rPr kumimoji="1" lang="en-US" altLang="zh-CN" dirty="0"/>
              <a:t>C)  </a:t>
            </a:r>
            <a:endParaRPr kumimoji="1" lang="zh-CN" altLang="en-US" dirty="0" smtClean="0"/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用户 </a:t>
            </a:r>
            <a:r>
              <a:rPr kumimoji="1" lang="en-US" altLang="zh-CN" dirty="0"/>
              <a:t>B </a:t>
            </a:r>
            <a:r>
              <a:rPr kumimoji="1" lang="zh-CN" altLang="en-US" dirty="0"/>
              <a:t>喜欢</a:t>
            </a:r>
            <a:r>
              <a:rPr kumimoji="1" lang="en-US" altLang="zh-CN" dirty="0"/>
              <a:t>(</a:t>
            </a:r>
            <a:r>
              <a:rPr kumimoji="1" lang="zh-CN" altLang="en-US" dirty="0"/>
              <a:t>物品 </a:t>
            </a:r>
            <a:r>
              <a:rPr kumimoji="1" lang="en-US" altLang="zh-CN" dirty="0"/>
              <a:t>B)  </a:t>
            </a:r>
            <a:endParaRPr kumimoji="1" lang="zh-CN" altLang="en-US" dirty="0" smtClean="0"/>
          </a:p>
          <a:p>
            <a:r>
              <a:rPr kumimoji="1" lang="en-US" altLang="zh-CN" dirty="0"/>
              <a:t>3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用户 </a:t>
            </a:r>
            <a:r>
              <a:rPr kumimoji="1" lang="en-US" altLang="zh-CN" dirty="0"/>
              <a:t>C </a:t>
            </a:r>
            <a:r>
              <a:rPr kumimoji="1" lang="zh-CN" altLang="en-US" dirty="0"/>
              <a:t>喜欢</a:t>
            </a:r>
            <a:r>
              <a:rPr kumimoji="1" lang="en-US" altLang="zh-CN" dirty="0"/>
              <a:t>(</a:t>
            </a:r>
            <a:r>
              <a:rPr kumimoji="1" lang="zh-CN" altLang="en-US" dirty="0"/>
              <a:t>物品 </a:t>
            </a:r>
            <a:r>
              <a:rPr kumimoji="1" lang="en-US" altLang="zh-CN" dirty="0"/>
              <a:t>A,</a:t>
            </a:r>
            <a:r>
              <a:rPr kumimoji="1" lang="zh-CN" altLang="en-US" dirty="0"/>
              <a:t>物品 </a:t>
            </a:r>
            <a:r>
              <a:rPr kumimoji="1" lang="en-US" altLang="zh-CN" dirty="0"/>
              <a:t>C,</a:t>
            </a:r>
            <a:r>
              <a:rPr kumimoji="1" lang="zh-CN" altLang="en-US" dirty="0"/>
              <a:t>物品 </a:t>
            </a:r>
            <a:r>
              <a:rPr kumimoji="1" lang="en-US" altLang="zh-CN" dirty="0"/>
              <a:t>D)  </a:t>
            </a:r>
            <a:endParaRPr kumimoji="1" lang="zh-CN" altLang="en-US" dirty="0" smtClean="0"/>
          </a:p>
          <a:p>
            <a:r>
              <a:rPr kumimoji="1" lang="en-US" altLang="zh-CN" dirty="0"/>
              <a:t>4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用户 </a:t>
            </a:r>
            <a:r>
              <a:rPr kumimoji="1" lang="en-US" altLang="zh-CN" dirty="0"/>
              <a:t>A </a:t>
            </a:r>
            <a:r>
              <a:rPr kumimoji="1" lang="zh-CN" altLang="en-US" dirty="0"/>
              <a:t>和 用户 </a:t>
            </a:r>
            <a:r>
              <a:rPr kumimoji="1" lang="en-US" altLang="zh-CN" dirty="0"/>
              <a:t>C (</a:t>
            </a:r>
            <a:r>
              <a:rPr kumimoji="1" lang="zh-CN" altLang="en-US" dirty="0"/>
              <a:t>比较像</a:t>
            </a:r>
            <a:r>
              <a:rPr kumimoji="1" lang="en-US" altLang="zh-CN" dirty="0"/>
              <a:t>,</a:t>
            </a:r>
            <a:r>
              <a:rPr kumimoji="1" lang="zh-CN" altLang="en-US" dirty="0"/>
              <a:t>都喜欢 物品 </a:t>
            </a:r>
            <a:r>
              <a:rPr kumimoji="1" lang="en-US" altLang="zh-CN" dirty="0"/>
              <a:t>A</a:t>
            </a:r>
            <a:r>
              <a:rPr kumimoji="1" lang="zh-CN" altLang="en-US" dirty="0"/>
              <a:t>、</a:t>
            </a:r>
            <a:r>
              <a:rPr kumimoji="1" lang="en-US" altLang="zh-CN" dirty="0"/>
              <a:t>C), </a:t>
            </a:r>
            <a:r>
              <a:rPr kumimoji="1" lang="zh-CN" altLang="en-US" dirty="0"/>
              <a:t>同时 用户 </a:t>
            </a:r>
            <a:r>
              <a:rPr kumimoji="1" lang="en-US" altLang="zh-CN" dirty="0"/>
              <a:t>C </a:t>
            </a:r>
            <a:r>
              <a:rPr kumimoji="1" lang="zh-CN" altLang="en-US" dirty="0"/>
              <a:t>还喜欢</a:t>
            </a:r>
            <a:r>
              <a:rPr kumimoji="1" lang="en-US" altLang="zh-CN" dirty="0"/>
              <a:t>(</a:t>
            </a:r>
            <a:r>
              <a:rPr kumimoji="1" lang="zh-CN" altLang="en-US" dirty="0"/>
              <a:t>物品 </a:t>
            </a:r>
            <a:r>
              <a:rPr kumimoji="1" lang="en-US" altLang="zh-CN" dirty="0"/>
              <a:t>D)  </a:t>
            </a:r>
            <a:endParaRPr kumimoji="1" lang="zh-CN" altLang="en-US" dirty="0" smtClean="0"/>
          </a:p>
          <a:p>
            <a:r>
              <a:rPr kumimoji="1" lang="en-US" altLang="zh-CN" dirty="0"/>
              <a:t>5</a:t>
            </a:r>
            <a:r>
              <a:rPr kumimoji="1" lang="en-US" altLang="zh-CN" dirty="0" smtClean="0"/>
              <a:t>. </a:t>
            </a:r>
            <a:r>
              <a:rPr kumimoji="1" lang="zh-CN" altLang="en-US" dirty="0"/>
              <a:t>推断</a:t>
            </a:r>
            <a:r>
              <a:rPr kumimoji="1" lang="en-US" altLang="zh-CN" dirty="0"/>
              <a:t>: </a:t>
            </a:r>
            <a:r>
              <a:rPr kumimoji="1" lang="zh-CN" altLang="en-US" dirty="0"/>
              <a:t>用户 </a:t>
            </a:r>
            <a:r>
              <a:rPr kumimoji="1" lang="en-US" altLang="zh-CN" dirty="0"/>
              <a:t>A </a:t>
            </a:r>
            <a:r>
              <a:rPr kumimoji="1" lang="zh-CN" altLang="en-US" dirty="0"/>
              <a:t>可能也喜欢</a:t>
            </a:r>
            <a:r>
              <a:rPr kumimoji="1" lang="en-US" altLang="zh-CN" dirty="0"/>
              <a:t>(</a:t>
            </a:r>
            <a:r>
              <a:rPr kumimoji="1" lang="zh-CN" altLang="en-US" dirty="0"/>
              <a:t>物品 </a:t>
            </a:r>
            <a:r>
              <a:rPr kumimoji="1" lang="en-US" altLang="zh-CN" dirty="0"/>
              <a:t>D)</a:t>
            </a:r>
            <a:r>
              <a:rPr kumimoji="1" lang="zh-CN" altLang="en-US" dirty="0"/>
              <a:t>，因此可以将</a:t>
            </a:r>
            <a:r>
              <a:rPr kumimoji="1" lang="en-US" altLang="zh-CN" dirty="0"/>
              <a:t>(</a:t>
            </a:r>
            <a:r>
              <a:rPr kumimoji="1" lang="zh-CN" altLang="en-US" dirty="0"/>
              <a:t>物品 </a:t>
            </a:r>
            <a:r>
              <a:rPr kumimoji="1" lang="en-US" altLang="zh-CN" dirty="0"/>
              <a:t>D) </a:t>
            </a:r>
            <a:r>
              <a:rPr kumimoji="1" lang="zh-CN" altLang="en-US" dirty="0"/>
              <a:t>推荐给用户 </a:t>
            </a:r>
            <a:r>
              <a:rPr kumimoji="1" lang="en-US" altLang="zh-CN" dirty="0"/>
              <a:t>A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921" y="1401119"/>
            <a:ext cx="5095061" cy="3728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647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客户、房源、顾问之间的关系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143874" y="1028733"/>
            <a:ext cx="3357564" cy="5043455"/>
          </a:xfrm>
        </p:spPr>
        <p:txBody>
          <a:bodyPr/>
          <a:lstStyle/>
          <a:p>
            <a:r>
              <a:rPr kumimoji="1" lang="en-US" altLang="zh-CN" sz="2000" dirty="0" smtClean="0"/>
              <a:t>1.</a:t>
            </a:r>
            <a:r>
              <a:rPr kumimoji="1" lang="zh-CN" altLang="en-US" sz="2000" dirty="0" smtClean="0"/>
              <a:t>系统帮助顾问通过用户画像理解当前用户的需求</a:t>
            </a:r>
          </a:p>
          <a:p>
            <a:endParaRPr kumimoji="1" lang="zh-CN" altLang="en-US" sz="2000" dirty="0" smtClean="0"/>
          </a:p>
          <a:p>
            <a:r>
              <a:rPr kumimoji="1" lang="en-US" altLang="zh-CN" sz="2000" dirty="0" smtClean="0"/>
              <a:t>2.</a:t>
            </a:r>
            <a:r>
              <a:rPr kumimoji="1" lang="zh-CN" altLang="en-US" sz="2000" dirty="0"/>
              <a:t>系统</a:t>
            </a:r>
            <a:r>
              <a:rPr kumimoji="1" lang="zh-CN" altLang="en-US" sz="2000" dirty="0" smtClean="0"/>
              <a:t>帮助顾问</a:t>
            </a:r>
            <a:r>
              <a:rPr kumimoji="1" lang="en-US" altLang="zh-CN" sz="2000" dirty="0" smtClean="0"/>
              <a:t>,</a:t>
            </a:r>
            <a:r>
              <a:rPr kumimoji="1" lang="zh-CN" altLang="en-US" sz="2000" dirty="0" smtClean="0"/>
              <a:t>找到用户需求，同时顾问又能服务的版块和小区的房子</a:t>
            </a:r>
            <a:r>
              <a:rPr kumimoji="1" lang="en-US" altLang="zh-CN" sz="2000" dirty="0" smtClean="0"/>
              <a:t>,Rank</a:t>
            </a:r>
            <a:r>
              <a:rPr kumimoji="1" lang="zh-CN" altLang="en-US" sz="2000" dirty="0" smtClean="0"/>
              <a:t> 排序好给到顾问</a:t>
            </a:r>
          </a:p>
          <a:p>
            <a:endParaRPr kumimoji="1" lang="zh-CN" altLang="en-US" sz="2000" dirty="0" smtClean="0"/>
          </a:p>
          <a:p>
            <a:r>
              <a:rPr kumimoji="1" lang="en-US" altLang="zh-CN" sz="2000" dirty="0" smtClean="0"/>
              <a:t>3.</a:t>
            </a:r>
            <a:r>
              <a:rPr kumimoji="1" lang="zh-CN" altLang="en-US" sz="2000" dirty="0" smtClean="0"/>
              <a:t>顾问选择其中的几套推荐房源给当前客户</a:t>
            </a:r>
            <a:endParaRPr kumimoji="1" lang="zh-CN" altLang="en-US" sz="20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504" y="1028733"/>
            <a:ext cx="7032503" cy="5434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417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三、顾问</a:t>
            </a:r>
            <a:r>
              <a:rPr lang="zh-CN" altLang="en-US" dirty="0"/>
              <a:t>智能</a:t>
            </a:r>
            <a:r>
              <a:rPr lang="zh-CN" altLang="en-US" dirty="0" smtClean="0"/>
              <a:t>配盘 用户覆盖面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91251" y="1113182"/>
            <a:ext cx="4487836" cy="4949687"/>
          </a:xfrm>
        </p:spPr>
        <p:txBody>
          <a:bodyPr/>
          <a:lstStyle/>
          <a:p>
            <a:r>
              <a:rPr kumimoji="1" lang="zh-CN" altLang="en-US" dirty="0" smtClean="0"/>
              <a:t>顾问能为客户推荐出房子的占比</a:t>
            </a:r>
          </a:p>
          <a:p>
            <a:r>
              <a:rPr kumimoji="1" lang="en-US" altLang="zh-CN" dirty="0" smtClean="0"/>
              <a:t>1-10</a:t>
            </a:r>
            <a:r>
              <a:rPr kumimoji="1" lang="zh-CN" altLang="en-US" dirty="0" smtClean="0"/>
              <a:t>套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用户数 </a:t>
            </a:r>
            <a:r>
              <a:rPr kumimoji="1" lang="en-US" altLang="zh-CN" dirty="0" smtClean="0"/>
              <a:t>2888(41%)</a:t>
            </a:r>
            <a:endParaRPr kumimoji="1" lang="zh-CN" altLang="en-US" dirty="0" smtClean="0"/>
          </a:p>
          <a:p>
            <a:r>
              <a:rPr kumimoji="1" lang="en-US" altLang="zh-CN" dirty="0" smtClean="0"/>
              <a:t>10-20</a:t>
            </a:r>
            <a:r>
              <a:rPr kumimoji="1" lang="zh-CN" altLang="en-US" dirty="0"/>
              <a:t>套</a:t>
            </a:r>
            <a:r>
              <a:rPr kumimoji="1" lang="en-US" altLang="zh-CN" dirty="0"/>
              <a:t>:</a:t>
            </a:r>
            <a:r>
              <a:rPr kumimoji="1" lang="zh-CN" altLang="en-US" dirty="0"/>
              <a:t> 用户数 </a:t>
            </a:r>
            <a:r>
              <a:rPr kumimoji="1" lang="en-US" altLang="zh-CN" dirty="0" smtClean="0"/>
              <a:t>1246(18%)</a:t>
            </a:r>
            <a:endParaRPr kumimoji="1" lang="zh-CN" altLang="en-US" dirty="0"/>
          </a:p>
          <a:p>
            <a:r>
              <a:rPr kumimoji="1" lang="en-US" altLang="zh-CN" dirty="0" smtClean="0"/>
              <a:t>20-30</a:t>
            </a:r>
            <a:r>
              <a:rPr kumimoji="1" lang="zh-CN" altLang="en-US" dirty="0" smtClean="0"/>
              <a:t>套</a:t>
            </a:r>
            <a:r>
              <a:rPr kumimoji="1" lang="en-US" altLang="zh-CN" dirty="0"/>
              <a:t>:</a:t>
            </a:r>
            <a:r>
              <a:rPr kumimoji="1" lang="zh-CN" altLang="en-US" dirty="0"/>
              <a:t> 用户数 </a:t>
            </a:r>
            <a:r>
              <a:rPr kumimoji="1" lang="en-US" altLang="zh-CN" dirty="0" smtClean="0"/>
              <a:t>1484(21%)</a:t>
            </a:r>
            <a:endParaRPr kumimoji="1" lang="zh-CN" altLang="en-US" dirty="0"/>
          </a:p>
          <a:p>
            <a:r>
              <a:rPr kumimoji="1" lang="en-US" altLang="zh-CN" dirty="0" smtClean="0"/>
              <a:t>30-40</a:t>
            </a:r>
            <a:r>
              <a:rPr kumimoji="1" lang="zh-CN" altLang="en-US" dirty="0"/>
              <a:t>套</a:t>
            </a:r>
            <a:r>
              <a:rPr kumimoji="1" lang="en-US" altLang="zh-CN" dirty="0"/>
              <a:t>:</a:t>
            </a:r>
            <a:r>
              <a:rPr kumimoji="1" lang="zh-CN" altLang="en-US" dirty="0"/>
              <a:t> 用户数 </a:t>
            </a:r>
            <a:r>
              <a:rPr kumimoji="1" lang="en-US" altLang="zh-CN" dirty="0" smtClean="0"/>
              <a:t>287(4%)</a:t>
            </a:r>
            <a:endParaRPr kumimoji="1" lang="zh-CN" altLang="en-US" dirty="0" smtClean="0"/>
          </a:p>
          <a:p>
            <a:r>
              <a:rPr kumimoji="1" lang="en-US" altLang="zh-CN" dirty="0" smtClean="0"/>
              <a:t>40+</a:t>
            </a:r>
            <a:r>
              <a:rPr kumimoji="1" lang="zh-CN" altLang="en-US" dirty="0" smtClean="0"/>
              <a:t>套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zh-CN" altLang="en-US" dirty="0"/>
              <a:t>用户数 </a:t>
            </a:r>
            <a:r>
              <a:rPr kumimoji="1" lang="en-US" altLang="zh-CN" dirty="0" smtClean="0"/>
              <a:t>1149(16%)</a:t>
            </a:r>
            <a:endParaRPr kumimoji="1" lang="zh-CN" altLang="en-US" dirty="0"/>
          </a:p>
          <a:p>
            <a:endParaRPr kumimoji="1" lang="zh-CN" altLang="en-US" dirty="0"/>
          </a:p>
          <a:p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/>
          </a:p>
        </p:txBody>
      </p:sp>
      <p:graphicFrame>
        <p:nvGraphicFramePr>
          <p:cNvPr id="5" name="图表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7976328"/>
              </p:ext>
            </p:extLst>
          </p:nvPr>
        </p:nvGraphicFramePr>
        <p:xfrm>
          <a:off x="73971" y="1469914"/>
          <a:ext cx="5790115" cy="43544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764829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三、</a:t>
            </a:r>
            <a:r>
              <a:rPr lang="zh-CN" altLang="en-US" dirty="0"/>
              <a:t>顾问智能</a:t>
            </a:r>
            <a:r>
              <a:rPr lang="zh-CN" altLang="en-US" dirty="0" smtClean="0"/>
              <a:t>配盘演示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顾问</a:t>
            </a:r>
            <a:r>
              <a:rPr lang="zh-CN" altLang="en-US" dirty="0"/>
              <a:t>智能</a:t>
            </a:r>
            <a:r>
              <a:rPr lang="zh-CN" altLang="en-US" dirty="0" smtClean="0"/>
              <a:t>配盘</a:t>
            </a:r>
            <a:r>
              <a:rPr kumimoji="1" lang="zh-CN" altLang="en-US" dirty="0" smtClean="0"/>
              <a:t>的排序  </a:t>
            </a:r>
          </a:p>
          <a:p>
            <a:r>
              <a:rPr kumimoji="1" lang="zh-CN" altLang="en-US" sz="1800" dirty="0" smtClean="0"/>
              <a:t>   需求</a:t>
            </a:r>
            <a:r>
              <a:rPr kumimoji="1" lang="en-US" altLang="zh-CN" sz="1800" dirty="0" smtClean="0"/>
              <a:t>(</a:t>
            </a:r>
            <a:r>
              <a:rPr kumimoji="1" lang="zh-CN" altLang="en-US" sz="1800" dirty="0" smtClean="0"/>
              <a:t>小区</a:t>
            </a:r>
            <a:r>
              <a:rPr kumimoji="1" lang="en-US" altLang="zh-CN" sz="1800" dirty="0"/>
              <a:t>&gt;</a:t>
            </a:r>
            <a:r>
              <a:rPr kumimoji="1" lang="zh-CN" altLang="en-US" sz="1800" dirty="0" smtClean="0"/>
              <a:t>版块</a:t>
            </a:r>
            <a:r>
              <a:rPr kumimoji="1" lang="en-US" altLang="zh-CN" sz="1800" dirty="0" smtClean="0"/>
              <a:t>)</a:t>
            </a:r>
            <a:r>
              <a:rPr kumimoji="1" lang="zh-CN" altLang="en-US" sz="1800" dirty="0" smtClean="0"/>
              <a:t> </a:t>
            </a:r>
            <a:r>
              <a:rPr kumimoji="1" lang="en-US" altLang="zh-CN" sz="1800" dirty="0"/>
              <a:t>&gt;</a:t>
            </a:r>
            <a:r>
              <a:rPr kumimoji="1" lang="zh-CN" altLang="en-US" sz="1800" dirty="0" smtClean="0"/>
              <a:t> 房源质量</a:t>
            </a:r>
            <a:r>
              <a:rPr kumimoji="1" lang="en-US" altLang="zh-CN" sz="1800" dirty="0" smtClean="0"/>
              <a:t>(A</a:t>
            </a:r>
            <a:r>
              <a:rPr kumimoji="1" lang="zh-CN" altLang="en-US" sz="1800" dirty="0" smtClean="0"/>
              <a:t>类</a:t>
            </a:r>
            <a:r>
              <a:rPr kumimoji="1" lang="en-US" altLang="zh-CN" sz="1800" dirty="0"/>
              <a:t>&gt;</a:t>
            </a:r>
            <a:r>
              <a:rPr kumimoji="1" lang="en-US" altLang="zh-CN" sz="1800" dirty="0" smtClean="0"/>
              <a:t>B</a:t>
            </a:r>
            <a:r>
              <a:rPr kumimoji="1" lang="zh-CN" altLang="en-US" sz="1800" dirty="0" smtClean="0"/>
              <a:t>类</a:t>
            </a:r>
            <a:r>
              <a:rPr kumimoji="1" lang="en-US" altLang="zh-CN" sz="1800" dirty="0" smtClean="0"/>
              <a:t>&gt;C</a:t>
            </a:r>
            <a:r>
              <a:rPr kumimoji="1" lang="zh-CN" altLang="en-US" sz="1800" dirty="0" smtClean="0"/>
              <a:t>类</a:t>
            </a:r>
            <a:r>
              <a:rPr kumimoji="1" lang="en-US" altLang="zh-CN" sz="1800" dirty="0" smtClean="0"/>
              <a:t>)</a:t>
            </a:r>
            <a:r>
              <a:rPr kumimoji="1" lang="zh-CN" altLang="en-US" sz="1800" dirty="0" smtClean="0"/>
              <a:t> </a:t>
            </a:r>
            <a:r>
              <a:rPr kumimoji="1" lang="en-US" altLang="zh-CN" sz="1800" dirty="0" smtClean="0"/>
              <a:t>&gt;</a:t>
            </a:r>
            <a:r>
              <a:rPr kumimoji="1" lang="zh-CN" altLang="en-US" sz="1800" dirty="0" smtClean="0"/>
              <a:t> 价格</a:t>
            </a:r>
          </a:p>
          <a:p>
            <a:endParaRPr kumimoji="1" lang="zh-CN" altLang="en-US" sz="1800" dirty="0"/>
          </a:p>
          <a:p>
            <a:r>
              <a:rPr kumimoji="1" lang="zh-CN" altLang="en-US" sz="1800" dirty="0" smtClean="0"/>
              <a:t>演示顾问</a:t>
            </a:r>
            <a:r>
              <a:rPr kumimoji="1" lang="en-US" altLang="zh-CN" sz="1800" dirty="0" smtClean="0"/>
              <a:t>:</a:t>
            </a:r>
            <a:r>
              <a:rPr kumimoji="1" lang="zh-CN" altLang="en-US" sz="1800" dirty="0" smtClean="0"/>
              <a:t> 九亭三部</a:t>
            </a:r>
            <a:r>
              <a:rPr kumimoji="1" lang="zh-CN" altLang="en-US" sz="1800" dirty="0"/>
              <a:t> </a:t>
            </a:r>
            <a:r>
              <a:rPr kumimoji="1" lang="zh-CN" altLang="en-US" sz="1800" dirty="0" smtClean="0"/>
              <a:t>李广庆 </a:t>
            </a:r>
          </a:p>
          <a:p>
            <a:r>
              <a:rPr kumimoji="1" lang="en-US" altLang="zh-CN" sz="1800" dirty="0">
                <a:hlinkClick r:id="rId3"/>
              </a:rPr>
              <a:t>http://</a:t>
            </a:r>
            <a:r>
              <a:rPr kumimoji="1" lang="en-US" altLang="zh-CN" sz="1800" dirty="0" smtClean="0">
                <a:hlinkClick r:id="rId3"/>
              </a:rPr>
              <a:t>sh.angejia.com/broker/376776.html</a:t>
            </a:r>
            <a:endParaRPr kumimoji="1" lang="zh-CN" altLang="en-US" sz="1800" dirty="0" smtClean="0"/>
          </a:p>
          <a:p>
            <a:endParaRPr kumimoji="1" lang="zh-CN" altLang="en-US" sz="1800" dirty="0" smtClean="0"/>
          </a:p>
          <a:p>
            <a:r>
              <a:rPr kumimoji="1" lang="zh-CN" altLang="en-US" sz="1800" dirty="0" smtClean="0"/>
              <a:t>演示客户</a:t>
            </a:r>
            <a:r>
              <a:rPr kumimoji="1" lang="en-US" altLang="zh-CN" sz="1800" dirty="0" smtClean="0"/>
              <a:t>:</a:t>
            </a:r>
            <a:r>
              <a:rPr kumimoji="1" lang="zh-CN" altLang="en-US" sz="1800" dirty="0" smtClean="0"/>
              <a:t> </a:t>
            </a:r>
            <a:r>
              <a:rPr kumimoji="1" lang="en-US" altLang="zh-CN" sz="1800" dirty="0" smtClean="0"/>
              <a:t>587781</a:t>
            </a:r>
            <a:r>
              <a:rPr kumimoji="1" lang="zh-CN" altLang="en-US" sz="1800" dirty="0" smtClean="0"/>
              <a:t> </a:t>
            </a:r>
            <a:r>
              <a:rPr kumimoji="1" lang="en-US" altLang="zh-CN" sz="1800" dirty="0" smtClean="0"/>
              <a:t>,</a:t>
            </a:r>
            <a:r>
              <a:rPr kumimoji="1" lang="zh-CN" altLang="en-US" sz="1800" dirty="0" smtClean="0"/>
              <a:t> </a:t>
            </a:r>
            <a:r>
              <a:rPr kumimoji="1" lang="en-US" altLang="zh-CN" sz="1800" dirty="0"/>
              <a:t>594530</a:t>
            </a:r>
            <a:endParaRPr kumimoji="1" lang="zh-CN" altLang="en-US" sz="1800" dirty="0" smtClean="0"/>
          </a:p>
          <a:p>
            <a:r>
              <a:rPr kumimoji="1" lang="en-US" altLang="zh-CN" sz="1800" dirty="0"/>
              <a:t>http://</a:t>
            </a:r>
            <a:r>
              <a:rPr kumimoji="1" lang="en-US" altLang="zh-CN" sz="1800" dirty="0" err="1"/>
              <a:t>sh.angejia.com</a:t>
            </a:r>
            <a:r>
              <a:rPr kumimoji="1" lang="en-US" altLang="zh-CN" sz="1800" dirty="0"/>
              <a:t>/sale/397056.html?from=list</a:t>
            </a:r>
            <a:endParaRPr kumimoji="1" lang="zh-CN" altLang="en-US" sz="1800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5327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四、现状和未来迭代的方向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 smtClean="0"/>
              <a:t>用户会比较关注楼层、商住、普通住宅等</a:t>
            </a:r>
            <a:r>
              <a:rPr kumimoji="1" lang="zh-CN" altLang="en-US" dirty="0" smtClean="0"/>
              <a:t>标签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我们希望在后续支持这些</a:t>
            </a:r>
            <a:endParaRPr kumimoji="1" lang="zh-CN" altLang="en-US" dirty="0" smtClean="0"/>
          </a:p>
          <a:p>
            <a:pPr marL="514350" indent="-514350">
              <a:buAutoNum type="arabicPeriod"/>
            </a:pPr>
            <a:endParaRPr kumimoji="1"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13517830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9209</TotalTime>
  <Words>811</Words>
  <Application>Microsoft Macintosh PowerPoint</Application>
  <PresentationFormat>宽屏</PresentationFormat>
  <Paragraphs>96</Paragraphs>
  <Slides>10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Calibri</vt:lpstr>
      <vt:lpstr>黑体</vt:lpstr>
      <vt:lpstr>宋体</vt:lpstr>
      <vt:lpstr>Arial</vt:lpstr>
      <vt:lpstr>1_Office 主题</vt:lpstr>
      <vt:lpstr>自定义设计方案</vt:lpstr>
      <vt:lpstr>1_自定义设计方案</vt:lpstr>
      <vt:lpstr>顾问智能配盘 1.0</vt:lpstr>
      <vt:lpstr>一、目前配盘的存在问题</vt:lpstr>
      <vt:lpstr>二、顾问智能配盘能解决的问题</vt:lpstr>
      <vt:lpstr>推荐系统 CBCF 的用户画像算法</vt:lpstr>
      <vt:lpstr>推荐系统 UBCF 的用户相似度算法</vt:lpstr>
      <vt:lpstr>客户、房源、顾问之间的关系</vt:lpstr>
      <vt:lpstr>三、顾问智能配盘 用户覆盖面</vt:lpstr>
      <vt:lpstr>三、顾问智能配盘演示</vt:lpstr>
      <vt:lpstr>四、现状和未来迭代的方向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zhiwen Jiang</dc:creator>
  <cp:lastModifiedBy>Microsoft Office 用户</cp:lastModifiedBy>
  <cp:revision>482</cp:revision>
  <dcterms:created xsi:type="dcterms:W3CDTF">2015-08-28T07:51:35Z</dcterms:created>
  <dcterms:modified xsi:type="dcterms:W3CDTF">2016-07-19T05:22:08Z</dcterms:modified>
</cp:coreProperties>
</file>

<file path=docProps/thumbnail.jpeg>
</file>